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39"/>
  </p:notesMasterIdLst>
  <p:sldIdLst>
    <p:sldId id="290" r:id="rId3"/>
    <p:sldId id="294" r:id="rId4"/>
    <p:sldId id="293" r:id="rId5"/>
    <p:sldId id="304" r:id="rId6"/>
    <p:sldId id="305" r:id="rId7"/>
    <p:sldId id="336" r:id="rId8"/>
    <p:sldId id="320" r:id="rId9"/>
    <p:sldId id="315" r:id="rId10"/>
    <p:sldId id="337" r:id="rId11"/>
    <p:sldId id="342" r:id="rId12"/>
    <p:sldId id="322" r:id="rId13"/>
    <p:sldId id="326" r:id="rId14"/>
    <p:sldId id="338" r:id="rId15"/>
    <p:sldId id="341" r:id="rId16"/>
    <p:sldId id="335" r:id="rId17"/>
    <p:sldId id="370" r:id="rId18"/>
    <p:sldId id="362" r:id="rId19"/>
    <p:sldId id="358" r:id="rId20"/>
    <p:sldId id="376" r:id="rId21"/>
    <p:sldId id="350" r:id="rId22"/>
    <p:sldId id="351" r:id="rId23"/>
    <p:sldId id="352" r:id="rId24"/>
    <p:sldId id="361" r:id="rId25"/>
    <p:sldId id="367" r:id="rId26"/>
    <p:sldId id="366" r:id="rId27"/>
    <p:sldId id="368" r:id="rId28"/>
    <p:sldId id="371" r:id="rId29"/>
    <p:sldId id="353" r:id="rId30"/>
    <p:sldId id="374" r:id="rId31"/>
    <p:sldId id="369" r:id="rId32"/>
    <p:sldId id="355" r:id="rId33"/>
    <p:sldId id="363" r:id="rId34"/>
    <p:sldId id="364" r:id="rId35"/>
    <p:sldId id="372" r:id="rId36"/>
    <p:sldId id="344" r:id="rId37"/>
    <p:sldId id="34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90"/>
            <p14:sldId id="294"/>
            <p14:sldId id="293"/>
            <p14:sldId id="304"/>
            <p14:sldId id="305"/>
            <p14:sldId id="336"/>
            <p14:sldId id="320"/>
            <p14:sldId id="315"/>
            <p14:sldId id="337"/>
            <p14:sldId id="342"/>
            <p14:sldId id="322"/>
            <p14:sldId id="326"/>
            <p14:sldId id="338"/>
            <p14:sldId id="341"/>
            <p14:sldId id="335"/>
            <p14:sldId id="370"/>
            <p14:sldId id="362"/>
            <p14:sldId id="358"/>
            <p14:sldId id="376"/>
            <p14:sldId id="350"/>
            <p14:sldId id="351"/>
            <p14:sldId id="352"/>
            <p14:sldId id="361"/>
            <p14:sldId id="367"/>
            <p14:sldId id="366"/>
            <p14:sldId id="368"/>
            <p14:sldId id="371"/>
            <p14:sldId id="353"/>
            <p14:sldId id="374"/>
            <p14:sldId id="369"/>
            <p14:sldId id="355"/>
            <p14:sldId id="363"/>
            <p14:sldId id="364"/>
            <p14:sldId id="372"/>
            <p14:sldId id="344"/>
            <p14:sldId id="346"/>
          </p14:sldIdLst>
        </p14:section>
        <p14:section name="Content" id="{3864C2D0-062C-4319-A5DB-5D7C06D263F4}">
          <p14:sldIdLst/>
        </p14:section>
        <p14:section name="Backup Slides" id="{D2EA30EA-0BC0-4C37-A8F8-2B41D5EE3350}">
          <p14:sldIdLst/>
        </p14:section>
        <p14:section name="Style Guide" id="{F10F3CE5-E087-40FD-B0AE-505C952C1029}">
          <p14:sldIdLst/>
        </p14:section>
        <p14:section name="Color" id="{A858D5E6-64D0-44B6-B164-CF3066AA9C92}">
          <p14:sldIdLst/>
        </p14:section>
        <p14:section name="Layout Tools" id="{99E384DF-C69A-47D7-8514-CCBFF33F9E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23CA23-CF32-2F4D-D7D0-54A3960BBC02}" name="Peter Mougey" initials="PM" userId="S::pjm20@fsu.edu::c3db4eed-291b-4fc4-8977-1662a6934bea" providerId="AD"/>
  <p188:author id="{1BCA5250-D7EB-33CB-F4D6-E2B435881F31}" name="Nia Britton" initials="NB" userId="S::nib20c@fsu.edu::ec13562d-5466-4f67-9919-1271aee0a2f9" providerId="AD"/>
  <p188:author id="{4BD632C4-6260-A639-F934-923DB8B3FAEA}" name="Kendall Kovacs" initials="KK" userId="S::kak20b@fsu.edu::c99fe895-9794-41c6-b6b9-3cf4657a802e" providerId="AD"/>
  <p188:author id="{BB871BDC-AB65-9E8C-AA0F-097C1353D94C}" name="Mina Brahmbhatt" initials="MB" userId="S::cim20@fsu.edu::3e5530f7-a2bb-4295-8b7b-d23346f0d59c" providerId="AD"/>
  <p188:author id="{7293F8F8-266A-85B2-A311-D06EDAE98702}" name="Ryan Dreibelbis" initials="RD" userId="S::rld21b@fsu.edu::b6496cf5-b768-4c0a-977a-fc7190d4b5a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772F40"/>
    <a:srgbClr val="DA7D34"/>
    <a:srgbClr val="FACAAC"/>
    <a:srgbClr val="7E394A"/>
    <a:srgbClr val="C337C7"/>
    <a:srgbClr val="D921CC"/>
    <a:srgbClr val="DA7D33"/>
    <a:srgbClr val="782F40"/>
    <a:srgbClr val="EE76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4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everyone, We are Team 516 and today we will be talking about our design and progress for the Lunar Dust Glovebox Project</a:t>
            </a:r>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99566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 mainly </a:t>
            </a:r>
            <a:r>
              <a:rPr lang="en-US" err="1">
                <a:cs typeface="Calibri"/>
              </a:rPr>
              <a:t>anorthsite</a:t>
            </a:r>
            <a:r>
              <a:rPr lang="en-US">
                <a:cs typeface="Calibri"/>
              </a:rPr>
              <a:t> formed from slowly cooled lava</a:t>
            </a:r>
          </a:p>
          <a:p>
            <a:r>
              <a:rPr lang="en-US">
                <a:cs typeface="Calibri"/>
              </a:rPr>
              <a:t>-Mare is from the darker side of the moon: mainly dark basalts formed from rapid cooled lava</a:t>
            </a:r>
          </a:p>
          <a:p>
            <a:r>
              <a:rPr lang="en-US">
                <a:cs typeface="Calibri"/>
              </a:rPr>
              <a:t>-Chose these because they fit the criteria for density needs (below 35 um) and they both come from the same company called Space Resource Technology</a:t>
            </a: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2755165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a:t>
            </a:r>
          </a:p>
          <a:p>
            <a:r>
              <a:rPr lang="en-US">
                <a:cs typeface="Calibri"/>
              </a:rPr>
              <a:t>-Mare is from the darker side of the moon</a:t>
            </a:r>
          </a:p>
          <a:p>
            <a:r>
              <a:rPr lang="en-US">
                <a:cs typeface="Calibri"/>
              </a:rPr>
              <a:t>-Chose these because they fit the criteria for density needs (below 35 um) and they both come from the same company called Space Resource Technology</a:t>
            </a:r>
          </a:p>
          <a:p>
            <a:r>
              <a:rPr lang="en-US">
                <a:cs typeface="Calibri"/>
              </a:rPr>
              <a:t>-Uncompressed bulk density is just the density that assumed zero outside pressure is acting on it</a:t>
            </a:r>
          </a:p>
        </p:txBody>
      </p:sp>
      <p:sp>
        <p:nvSpPr>
          <p:cNvPr id="4" name="Slide Number Placeholder 3"/>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2480013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p:txBody>
      </p:sp>
      <p:sp>
        <p:nvSpPr>
          <p:cNvPr id="4" name="Slide Number Placeholder 3"/>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1752180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p:txBody>
      </p:sp>
      <p:sp>
        <p:nvSpPr>
          <p:cNvPr id="4" name="Slide Number Placeholder 3"/>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2336976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1761748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The 12 hours and 200 degrees cel are empirical from </a:t>
            </a:r>
            <a:r>
              <a:rPr lang="en-US" sz="1200" b="0" i="0" err="1">
                <a:solidFill>
                  <a:srgbClr val="000000"/>
                </a:solidFill>
                <a:effectLst/>
                <a:latin typeface="Aptos" panose="020B0004020202020204" pitchFamily="34" charset="0"/>
              </a:rPr>
              <a:t>nasa</a:t>
            </a:r>
            <a:r>
              <a:rPr lang="en-US" sz="1200" b="0" i="0">
                <a:solidFill>
                  <a:srgbClr val="000000"/>
                </a:solidFill>
                <a:effectLst/>
                <a:latin typeface="Aptos" panose="020B0004020202020204" pitchFamily="34" charset="0"/>
              </a:rPr>
              <a:t> research. This is in order to get all the water from all the porous surfaces within the particles. 100 degrees will not dehydrate the simulant like we need it too, and the drying process we plan to use will only change the density by 1 percent</a:t>
            </a:r>
          </a:p>
          <a:p>
            <a:pPr algn="l" rtl="0" fontAlgn="base"/>
            <a:endParaRPr lang="en-US" sz="1200" b="0" i="0">
              <a:solidFill>
                <a:srgbClr val="000000"/>
              </a:solidFill>
              <a:effectLst/>
              <a:latin typeface="Aptos" panose="020B0004020202020204" pitchFamily="34" charset="0"/>
            </a:endParaRPr>
          </a:p>
          <a:p>
            <a:pPr algn="l" rtl="0" fontAlgn="base"/>
            <a:endParaRPr lang="en-US" sz="1200" b="0" i="0">
              <a:solidFill>
                <a:srgbClr val="000000"/>
              </a:solidFill>
              <a:effectLst/>
              <a:latin typeface="Aptos" panose="020B0004020202020204" pitchFamily="34" charset="0"/>
            </a:endParaRPr>
          </a:p>
          <a:p>
            <a:pPr algn="l" rtl="0" fontAlgn="base"/>
            <a:endParaRPr lang="en-US" sz="1200" b="0" i="0">
              <a:solidFill>
                <a:srgbClr val="000000"/>
              </a:solidFill>
              <a:effectLst/>
              <a:latin typeface="Aptos" panose="020B0004020202020204" pitchFamily="34" charset="0"/>
            </a:endParaRP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NASA looked at mass loss in the material and how much changes. 200 is just what they have been empirically able to show works. Higher than 200 would alter the materials in there. No clay on lunar surface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no water on lunar surface. So ideally want simulants that don’t have clay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on earth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exposed to water so they have clay minerals exposed which is not ideal and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them there but are still there no matter what we do. When we bake at higher temperatures, those clay minerals are first thing that start to change. When we bake it gets them to the version out that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but not too much to where they alter. 200 is in between value that gets that water out and takes some of clay out but not too much to where it alters way too much. Lower </a:t>
            </a:r>
            <a:r>
              <a:rPr lang="en-US" sz="1200" b="0" i="0" err="1">
                <a:solidFill>
                  <a:srgbClr val="000000"/>
                </a:solidFill>
                <a:effectLst/>
                <a:latin typeface="Aptos" panose="020B0004020202020204" pitchFamily="34" charset="0"/>
              </a:rPr>
              <a:t>wouldnt</a:t>
            </a:r>
            <a:r>
              <a:rPr lang="en-US" sz="1200" b="0" i="0">
                <a:solidFill>
                  <a:srgbClr val="000000"/>
                </a:solidFill>
                <a:effectLst/>
                <a:latin typeface="Aptos" panose="020B0004020202020204" pitchFamily="34" charset="0"/>
              </a:rPr>
              <a:t> get all surface bound water out. Might be </a:t>
            </a:r>
            <a:r>
              <a:rPr lang="en-US" sz="1200" b="0" i="0" err="1">
                <a:solidFill>
                  <a:srgbClr val="000000"/>
                </a:solidFill>
                <a:effectLst/>
                <a:latin typeface="Aptos" panose="020B0004020202020204" pitchFamily="34" charset="0"/>
              </a:rPr>
              <a:t>intraporous</a:t>
            </a:r>
            <a:r>
              <a:rPr lang="en-US" sz="1200" b="0" i="0">
                <a:solidFill>
                  <a:srgbClr val="000000"/>
                </a:solidFill>
                <a:effectLst/>
                <a:latin typeface="Aptos" panose="020B0004020202020204" pitchFamily="34" charset="0"/>
              </a:rPr>
              <a:t> spaces filled with water that will come to surface, so want to bake it out. 100 degrees will not be sufficient to do that. Doesn't have to be exactly 12 hours, they sort of just do overnight sort of thing where they leave materials overnight in oven and let it bake itself out.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1273833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5D7E-0BEB-72D8-40F1-9862BFC19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55B76-C317-9A94-7010-C04694D43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E0792-5BA0-1878-1E1E-74183B925BA0}"/>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94784C3-638F-2F8D-BB42-A1D429302EB6}"/>
              </a:ext>
            </a:extLst>
          </p:cNvPr>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60258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that these are hard to see with the naked eye</a:t>
            </a:r>
          </a:p>
          <a:p>
            <a:r>
              <a:rPr lang="en-US">
                <a:cs typeface="Calibri"/>
              </a:rPr>
              <a:t>-click next slide so they shrink</a:t>
            </a: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269801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in order to visualize how the lunar simulant is moving the glovebox, fluorescent beads and UV light will be used. (move to next slide)</a:t>
            </a:r>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359778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165439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Im</a:t>
            </a:r>
            <a:r>
              <a:rPr lang="en-US"/>
              <a:t> mina, </a:t>
            </a:r>
            <a:r>
              <a:rPr lang="en-US" err="1"/>
              <a:t>im</a:t>
            </a:r>
            <a:r>
              <a:rPr lang="en-US"/>
              <a:t> </a:t>
            </a:r>
            <a:r>
              <a:rPr lang="en-US" err="1"/>
              <a:t>nia</a:t>
            </a:r>
            <a:r>
              <a:rPr lang="en-US"/>
              <a:t>, </a:t>
            </a:r>
            <a:r>
              <a:rPr lang="en-US" err="1"/>
              <a:t>im</a:t>
            </a:r>
            <a:r>
              <a:rPr lang="en-US"/>
              <a:t> </a:t>
            </a:r>
            <a:r>
              <a:rPr lang="en-US" err="1"/>
              <a:t>ryna</a:t>
            </a:r>
            <a:r>
              <a:rPr lang="en-US"/>
              <a:t>, </a:t>
            </a:r>
            <a:r>
              <a:rPr lang="en-US" err="1"/>
              <a:t>im</a:t>
            </a:r>
            <a:r>
              <a:rPr lang="en-US"/>
              <a:t> </a:t>
            </a:r>
            <a:r>
              <a:rPr lang="en-US" err="1"/>
              <a:t>kendall</a:t>
            </a:r>
            <a:r>
              <a:rPr lang="en-US"/>
              <a:t>, </a:t>
            </a:r>
            <a:r>
              <a:rPr lang="en-US" err="1"/>
              <a:t>im</a:t>
            </a:r>
            <a:r>
              <a:rPr lang="en-US"/>
              <a:t> peter, and </a:t>
            </a:r>
            <a:r>
              <a:rPr lang="en-US" err="1"/>
              <a:t>im</a:t>
            </a:r>
            <a:r>
              <a:rPr lang="en-US"/>
              <a:t> </a:t>
            </a:r>
            <a:r>
              <a:rPr lang="en-US" err="1"/>
              <a:t>lawrence</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1240714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9B581-5DCD-2D34-F291-62ED68F25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0A76F-557B-AD14-E8AE-DE4FFB338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AB1DE-723E-9265-C933-096022A5A2A8}"/>
              </a:ext>
            </a:extLst>
          </p:cNvPr>
          <p:cNvSpPr>
            <a:spLocks noGrp="1"/>
          </p:cNvSpPr>
          <p:nvPr>
            <p:ph type="body" idx="1"/>
          </p:nvPr>
        </p:nvSpPr>
        <p:spPr/>
        <p:txBody>
          <a:bodyPr/>
          <a:lstStyle/>
          <a:p>
            <a:r>
              <a:rPr lang="en-US">
                <a:ea typeface="Calibri"/>
                <a:cs typeface="Calibri"/>
              </a:rPr>
              <a:t>Video footage will be taken of the glovebox while it is being tested.  The glove box will be split into sections. (move to next slides)</a:t>
            </a:r>
            <a:endParaRPr lang="en-US">
              <a:cs typeface="Calibri"/>
            </a:endParaRPr>
          </a:p>
        </p:txBody>
      </p:sp>
      <p:sp>
        <p:nvSpPr>
          <p:cNvPr id="4" name="Slide Number Placeholder 3">
            <a:extLst>
              <a:ext uri="{FF2B5EF4-FFF2-40B4-BE49-F238E27FC236}">
                <a16:creationId xmlns:a16="http://schemas.microsoft.com/office/drawing/2014/main" id="{4E025FA0-8209-8AA1-A815-4B9091C23224}"/>
              </a:ext>
            </a:extLst>
          </p:cNvPr>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11375006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0996A-4EE5-90B8-9E71-93C3A63D4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8C2E6-68B7-B5E6-5405-23809638E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0B4ED-F3DB-A369-D0F5-634A0EB1330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FFC1EDB-C979-177A-556D-1193194B3AF6}"/>
              </a:ext>
            </a:extLst>
          </p:cNvPr>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25781431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D16B-3C37-A783-5C5A-4566F26F7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28810-D319-A662-01B8-7EED68265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5A012-7654-7204-CA15-75BA6841643B}"/>
              </a:ext>
            </a:extLst>
          </p:cNvPr>
          <p:cNvSpPr>
            <a:spLocks noGrp="1"/>
          </p:cNvSpPr>
          <p:nvPr>
            <p:ph type="body" idx="1"/>
          </p:nvPr>
        </p:nvSpPr>
        <p:spPr/>
        <p:txBody>
          <a:bodyPr/>
          <a:lstStyle/>
          <a:p>
            <a:r>
              <a:rPr lang="en-US">
                <a:ea typeface="Calibri"/>
                <a:cs typeface="Calibri"/>
              </a:rPr>
              <a:t>Fluorescent beads inside will be analyzed by sections of the glovebox through image analysis</a:t>
            </a:r>
            <a:endParaRPr lang="en-US">
              <a:cs typeface="Calibri"/>
            </a:endParaRPr>
          </a:p>
        </p:txBody>
      </p:sp>
      <p:sp>
        <p:nvSpPr>
          <p:cNvPr id="4" name="Slide Number Placeholder 3">
            <a:extLst>
              <a:ext uri="{FF2B5EF4-FFF2-40B4-BE49-F238E27FC236}">
                <a16:creationId xmlns:a16="http://schemas.microsoft.com/office/drawing/2014/main" id="{C9555FFD-17CA-2997-AC0F-5780E2C2B31A}"/>
              </a:ext>
            </a:extLst>
          </p:cNvPr>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3094049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B157-1913-9EAC-CFFA-A18AE151A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89410-5370-30BE-A908-CFCF14D5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A8369-092A-1998-DC94-57FC7F3B8F7A}"/>
              </a:ext>
            </a:extLst>
          </p:cNvPr>
          <p:cNvSpPr>
            <a:spLocks noGrp="1"/>
          </p:cNvSpPr>
          <p:nvPr>
            <p:ph type="body" idx="1"/>
          </p:nvPr>
        </p:nvSpPr>
        <p:spPr/>
        <p:txBody>
          <a:bodyPr/>
          <a:lstStyle/>
          <a:p>
            <a:r>
              <a:rPr lang="en-US">
                <a:ea typeface="Calibri"/>
                <a:cs typeface="Calibri"/>
              </a:rPr>
              <a:t>If the quantity of fluorescent beads in each section of the box are similar then the lunar simulant can be considered evenly distributed. </a:t>
            </a:r>
            <a:endParaRPr lang="en-US">
              <a:cs typeface="Calibri"/>
            </a:endParaRPr>
          </a:p>
        </p:txBody>
      </p:sp>
      <p:sp>
        <p:nvSpPr>
          <p:cNvPr id="4" name="Slide Number Placeholder 3">
            <a:extLst>
              <a:ext uri="{FF2B5EF4-FFF2-40B4-BE49-F238E27FC236}">
                <a16:creationId xmlns:a16="http://schemas.microsoft.com/office/drawing/2014/main" id="{A742859C-33BC-37F3-4F2A-84D38C7128E6}"/>
              </a:ext>
            </a:extLst>
          </p:cNvPr>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13112989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B157-1913-9EAC-CFFA-A18AE151A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89410-5370-30BE-A908-CFCF14D5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A8369-092A-1998-DC94-57FC7F3B8F7A}"/>
              </a:ext>
            </a:extLst>
          </p:cNvPr>
          <p:cNvSpPr>
            <a:spLocks noGrp="1"/>
          </p:cNvSpPr>
          <p:nvPr>
            <p:ph type="body" idx="1"/>
          </p:nvPr>
        </p:nvSpPr>
        <p:spPr/>
        <p:txBody>
          <a:bodyPr/>
          <a:lstStyle/>
          <a:p>
            <a:r>
              <a:rPr lang="en-US">
                <a:ea typeface="Calibri"/>
                <a:cs typeface="Calibri"/>
              </a:rPr>
              <a:t>Preventing leaks is of paramount importance both to the success of the project as well as the safety of Team 516.  Our first challenge regarding leakages will be vacuum testing the prototype after it has been built and being sure it does not exceed PSI limits.  The second challenge regarding leakages discuss preventing material getting inside the funnel enclosure, which we plan to address by using a funnel stopper. Lastly, we are no longer planning to use PIV as our means of post processing, and are instead looking more towards image analysis tools such as ImageJ or Apple Pro Raw.</a:t>
            </a:r>
            <a:endParaRPr lang="en-US">
              <a:cs typeface="Calibri"/>
            </a:endParaRPr>
          </a:p>
        </p:txBody>
      </p:sp>
      <p:sp>
        <p:nvSpPr>
          <p:cNvPr id="4" name="Slide Number Placeholder 3">
            <a:extLst>
              <a:ext uri="{FF2B5EF4-FFF2-40B4-BE49-F238E27FC236}">
                <a16:creationId xmlns:a16="http://schemas.microsoft.com/office/drawing/2014/main" id="{A742859C-33BC-37F3-4F2A-84D38C7128E6}"/>
              </a:ext>
            </a:extLst>
          </p:cNvPr>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27128199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pPr marL="171450" indent="-171450">
              <a:lnSpc>
                <a:spcPct val="90000"/>
              </a:lnSpc>
              <a:spcBef>
                <a:spcPts val="1000"/>
              </a:spcBef>
              <a:buFont typeface="Arial"/>
              <a:buChar char="•"/>
            </a:pPr>
            <a:r>
              <a:rPr lang="en-US"/>
              <a:t>Current objective : Add lunar simulant particles to model. The particles must match the properties of simulant defined in the targets and metrics.</a:t>
            </a:r>
          </a:p>
          <a:p>
            <a:pPr marL="171450" indent="-171450">
              <a:lnSpc>
                <a:spcPct val="90000"/>
              </a:lnSpc>
              <a:spcBef>
                <a:spcPts val="1000"/>
              </a:spcBef>
              <a:buFont typeface="Arial"/>
              <a:buChar char="•"/>
            </a:pPr>
            <a:r>
              <a:rPr lang="en-US"/>
              <a:t>Using ANSYS Fluent, the particles will be modeled as a multiphase flow due to technological limitations. Discrete particle method will be the best method to track the movement of individual particles.</a:t>
            </a:r>
          </a:p>
          <a:p>
            <a:pPr marL="171450" indent="-171450">
              <a:lnSpc>
                <a:spcPct val="90000"/>
              </a:lnSpc>
              <a:spcBef>
                <a:spcPts val="1000"/>
              </a:spcBef>
              <a:buFont typeface="Arial"/>
              <a:buChar char="•"/>
            </a:pPr>
            <a:endParaRPr lang="en-US"/>
          </a:p>
          <a:p>
            <a:endParaRPr lang="en-US">
              <a:ea typeface="Calibri"/>
              <a:cs typeface="Calibri"/>
            </a:endParaRP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2925352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r>
              <a:rPr lang="en-US"/>
              <a:t>Initially a steady, single-phase flow of air at 25°C, progress to transient multiphase flow </a:t>
            </a:r>
          </a:p>
          <a:p>
            <a:r>
              <a:rPr lang="en-US"/>
              <a:t>Each fan is modeled as an inlet due to complexities of modeling fan behavior in the simulation</a:t>
            </a:r>
            <a:endParaRPr lang="en-US">
              <a:ea typeface="Calibri"/>
              <a:cs typeface="Calibri"/>
            </a:endParaRPr>
          </a:p>
          <a:p>
            <a:r>
              <a:rPr lang="en-US"/>
              <a:t>Microparticles will be perfectly spherical</a:t>
            </a:r>
            <a:endParaRPr lang="en-US">
              <a:ea typeface="Calibri"/>
              <a:cs typeface="Calibri"/>
            </a:endParaRPr>
          </a:p>
          <a:p>
            <a:r>
              <a:rPr lang="en-US"/>
              <a:t>Microparticles will be modeled as a uniformly distributed, settled layer on the floor of the glovebox initially</a:t>
            </a:r>
            <a:endParaRPr lang="en-US">
              <a:ea typeface="Calibri"/>
              <a:cs typeface="Calibri"/>
            </a:endParaRP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29</a:t>
            </a:fld>
            <a:endParaRPr lang="en-US"/>
          </a:p>
        </p:txBody>
      </p:sp>
    </p:spTree>
    <p:extLst>
      <p:ext uri="{BB962C8B-B14F-4D97-AF65-F5344CB8AC3E}">
        <p14:creationId xmlns:p14="http://schemas.microsoft.com/office/powerpoint/2010/main" val="4164316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9462163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Challenges: When meshing and running the CFD solver, there are issues with the chosen sub domains. The sub domains are necessary for the ideal air properties inside of the glovebox.</a:t>
            </a:r>
          </a:p>
          <a:p>
            <a:pPr marL="285750" indent="-285750">
              <a:lnSpc>
                <a:spcPct val="90000"/>
              </a:lnSpc>
              <a:spcBef>
                <a:spcPts val="1000"/>
              </a:spcBef>
              <a:buFont typeface="Arial"/>
              <a:buChar char="•"/>
            </a:pPr>
            <a:r>
              <a:rPr lang="en-US"/>
              <a:t>Challenges: Fans will blow inside of a closed box which will produce heat due to power consumption. Finding out/ estimating how much the temperature will be affected due to fan power.</a:t>
            </a:r>
          </a:p>
          <a:p>
            <a:pPr marL="285750" indent="-285750">
              <a:lnSpc>
                <a:spcPct val="90000"/>
              </a:lnSpc>
              <a:spcBef>
                <a:spcPts val="1000"/>
              </a:spcBef>
              <a:buFont typeface="Arial"/>
              <a:buChar char="•"/>
            </a:pPr>
            <a:r>
              <a:rPr lang="en-US"/>
              <a:t>Challenges: </a:t>
            </a:r>
          </a:p>
        </p:txBody>
      </p:sp>
      <p:sp>
        <p:nvSpPr>
          <p:cNvPr id="4" name="Slide Number Placeholder 3"/>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2396752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From the CFD simulation, we will able to see the distribution of the microparticles inside of the glovebox due to air blowing from the inlets or fans. We will use the </a:t>
            </a:r>
            <a:r>
              <a:rPr lang="en-US" err="1"/>
              <a:t>cfd</a:t>
            </a:r>
            <a:r>
              <a:rPr lang="en-US"/>
              <a:t> results to actually determine the fan positioning for the physical glovebox. We do understand that the actual air flow may behave slightly different from the simulations due to the simplified fan behavior used in the CFD model. We will be visually comparing the photography tools we use for the physical experiment (like Image J and Apple Pro Raw Images) to the visual simulation portion as far as particle distribution goes. Overall our sponsor want us to mix the simulant evenly within the glovebox’s geometry in the </a:t>
            </a:r>
            <a:r>
              <a:rPr lang="en-US" err="1"/>
              <a:t>cfd</a:t>
            </a:r>
            <a:r>
              <a:rPr lang="en-US"/>
              <a:t> and the real experiment. </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2850179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our sponsors, both the Amy’s, </a:t>
            </a:r>
            <a:r>
              <a:rPr lang="en-US" err="1"/>
              <a:t>brian</a:t>
            </a:r>
            <a:r>
              <a:rPr lang="en-US"/>
              <a:t> (our main point of contact) and </a:t>
            </a:r>
            <a:r>
              <a:rPr lang="en-US" err="1"/>
              <a:t>thomas</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3528482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here is a short table of our top priced purchases from our procurement log, including both sizes of polycarbonate sheets, both simulants we are testing, two sets of computer fans, and enough rubber gasket seal for all of the applications we plan to use it for. </a:t>
            </a:r>
          </a:p>
        </p:txBody>
      </p:sp>
      <p:sp>
        <p:nvSpPr>
          <p:cNvPr id="4" name="Slide Number Placeholder 3"/>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28112267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much money we plan to use, and fortunately we are just within budget, maximizing our spending efficiency</a:t>
            </a:r>
          </a:p>
        </p:txBody>
      </p:sp>
      <p:sp>
        <p:nvSpPr>
          <p:cNvPr id="4" name="Slide Number Placeholder 3"/>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3300407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a:t>
            </a:r>
            <a:r>
              <a:rPr lang="en-US" err="1">
                <a:cs typeface="Calibri"/>
              </a:rPr>
              <a:t>fute</a:t>
            </a:r>
            <a:r>
              <a:rPr lang="en-US">
                <a:cs typeface="Calibri"/>
              </a:rPr>
              <a:t> work, next we want to have the </a:t>
            </a:r>
            <a:r>
              <a:rPr lang="en-US" err="1">
                <a:cs typeface="Calibri"/>
              </a:rPr>
              <a:t>cfd</a:t>
            </a:r>
            <a:r>
              <a:rPr lang="en-US">
                <a:cs typeface="Calibri"/>
              </a:rPr>
              <a:t> simulations finalized, wait on our materials to be delivered, create a work order for the machine shop once the materials come in, and prepare for and execute our first experiment run!</a:t>
            </a:r>
          </a:p>
        </p:txBody>
      </p:sp>
      <p:sp>
        <p:nvSpPr>
          <p:cNvPr id="4" name="Slide Number Placeholder 3"/>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12621601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so much for your time today. That completes our presentation and the floor is now open for any questions or feedback you all may have.</a:t>
            </a:r>
          </a:p>
        </p:txBody>
      </p:sp>
      <p:sp>
        <p:nvSpPr>
          <p:cNvPr id="4" name="Slide Number Placeholder 3"/>
          <p:cNvSpPr>
            <a:spLocks noGrp="1"/>
          </p:cNvSpPr>
          <p:nvPr>
            <p:ph type="sldNum" sz="quarter" idx="5"/>
          </p:nvPr>
        </p:nvSpPr>
        <p:spPr/>
        <p:txBody>
          <a:bodyPr/>
          <a:lstStyle/>
          <a:p>
            <a:fld id="{41CCC1AB-48B7-0748-A812-2B7A531C5611}" type="slidenum">
              <a:rPr lang="en-US" smtClean="0"/>
              <a:t>36</a:t>
            </a:fld>
            <a:endParaRPr lang="en-US"/>
          </a:p>
        </p:txBody>
      </p:sp>
    </p:spTree>
    <p:extLst>
      <p:ext uri="{BB962C8B-B14F-4D97-AF65-F5344CB8AC3E}">
        <p14:creationId xmlns:p14="http://schemas.microsoft.com/office/powerpoint/2010/main" val="169738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are our advisor, both </a:t>
            </a:r>
            <a:r>
              <a:rPr lang="en-US" err="1"/>
              <a:t>dr</a:t>
            </a:r>
            <a:r>
              <a:rPr lang="en-US"/>
              <a:t> </a:t>
            </a:r>
            <a:r>
              <a:rPr lang="en-US" err="1"/>
              <a:t>krick</a:t>
            </a:r>
            <a:r>
              <a:rPr lang="en-US"/>
              <a:t> and </a:t>
            </a:r>
            <a:r>
              <a:rPr lang="en-US" err="1"/>
              <a:t>dr</a:t>
            </a:r>
            <a:r>
              <a:rPr lang="en-US"/>
              <a:t> </a:t>
            </a:r>
            <a:r>
              <a:rPr lang="en-US" err="1"/>
              <a:t>mcconomy</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80211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 of our project is pretty straightforward, to optimize air flow to evenly distribute lunar dust simulant throughout a lunar dust glovebox</a:t>
            </a: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81291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-lunar regolith is the fragmental layer covering the surface of the moon, independent of rock size or composition. The picture below the text is the cross section of the regolith structure and the microstructure; showing how its irregular boundaries make  it sharp. The image on the right side shows the different layers of lunar regolith, showing that the closer you get to the surface, the more fine and course it gets.</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834082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particles jagged edges and irregular shape is what leads to it being so harmful to mechanisms and humans. These particles can be very fine, with an average size of around 100 nanometers and bulk density of one point five grams per centimeter cubed</a:t>
            </a:r>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1095663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we have the original glovebox that NASA has created and been using. We have been told to use this protype as a sort of base for our recreation, sans gloves.</a:t>
            </a:r>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37674638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a:t>
            </a:r>
          </a:p>
          <a:p>
            <a:r>
              <a:rPr lang="en-US">
                <a:cs typeface="Calibri"/>
              </a:rPr>
              <a:t>-Mare is from the darker side of the moon</a:t>
            </a:r>
          </a:p>
          <a:p>
            <a:r>
              <a:rPr lang="en-US">
                <a:cs typeface="Calibri"/>
              </a:rPr>
              <a:t>-Chose these because they fit the criteria for density needs (below 35 um) and they both come from the same company called Space Resource Technology</a:t>
            </a:r>
          </a:p>
          <a:p>
            <a:r>
              <a:rPr lang="en-US">
                <a:cs typeface="Calibri"/>
              </a:rPr>
              <a:t>-IF ASKED: since we switched from LHS-1 to LHS-1D, the difference is a smaller particle diameter of 35 microns compared to 1 mm</a:t>
            </a:r>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16231843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Layout" Target="../slideLayouts/slideLayout8.xml"/><Relationship Id="rId5" Type="http://schemas.openxmlformats.org/officeDocument/2006/relationships/image" Target="../media/image29.sv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8.png"/><Relationship Id="rId7"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581053" y="2258568"/>
            <a:ext cx="6235391" cy="768096"/>
          </a:xfrm>
        </p:spPr>
        <p:txBody>
          <a:bodyPr/>
          <a:lstStyle/>
          <a:p>
            <a:r>
              <a:rPr lang="en-US">
                <a:latin typeface="Arial"/>
                <a:cs typeface="Arial"/>
              </a:rPr>
              <a:t>Team 516</a:t>
            </a:r>
            <a:endParaRPr lang="en-US"/>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581053" y="3026813"/>
            <a:ext cx="6235391" cy="768096"/>
          </a:xfrm>
        </p:spPr>
        <p:txBody>
          <a:bodyPr vert="horz" lIns="0" tIns="0" rIns="0" bIns="0" rtlCol="0" anchor="t">
            <a:normAutofit fontScale="92500"/>
          </a:bodyPr>
          <a:lstStyle/>
          <a:p>
            <a:r>
              <a:rPr lang="en-US">
                <a:latin typeface="Arial Black"/>
              </a:rPr>
              <a:t>Lunar Dust Glovebox</a:t>
            </a:r>
            <a:endParaRPr lang="en-US"/>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534590" y="4133231"/>
            <a:ext cx="6235391" cy="484632"/>
          </a:xfrm>
        </p:spPr>
        <p:txBody>
          <a:bodyPr>
            <a:normAutofit/>
          </a:bodyPr>
          <a:lstStyle/>
          <a:p>
            <a:r>
              <a:rPr lang="en-US">
                <a:latin typeface="Arial"/>
                <a:cs typeface="Arial"/>
              </a:rPr>
              <a:t>Design Review 4</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lstStyle/>
          <a:p>
            <a:r>
              <a:rPr lang="en-US">
                <a:latin typeface="Arial"/>
                <a:cs typeface="Arial"/>
              </a:rPr>
              <a:t>January 30, 2025</a:t>
            </a:r>
            <a:endParaRPr lang="en-US"/>
          </a:p>
        </p:txBody>
      </p:sp>
    </p:spTree>
    <p:extLst>
      <p:ext uri="{BB962C8B-B14F-4D97-AF65-F5344CB8AC3E}">
        <p14:creationId xmlns:p14="http://schemas.microsoft.com/office/powerpoint/2010/main" val="19403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10</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Peter </a:t>
            </a:r>
            <a:r>
              <a:rPr lang="en-US" err="1"/>
              <a:t>Mougey</a:t>
            </a:r>
            <a:endParaRPr lang="en-US"/>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257979" y="192562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3748245" y="204532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7441970" y="47804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2752267" y="507559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3335637" y="24283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2735963" y="222081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2733245" y="440269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8057662"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225422" y="428184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3335351"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7774203" y="251028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144064" y="201443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8155487" y="20386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2A12E11C-CFBB-D5D6-4191-C9660845D097}"/>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Tree>
    <p:extLst>
      <p:ext uri="{BB962C8B-B14F-4D97-AF65-F5344CB8AC3E}">
        <p14:creationId xmlns:p14="http://schemas.microsoft.com/office/powerpoint/2010/main" val="687963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AD74A0F-12C6-9AE8-8B26-3F9880529678}"/>
              </a:ext>
            </a:extLst>
          </p:cNvPr>
          <p:cNvSpPr/>
          <p:nvPr/>
        </p:nvSpPr>
        <p:spPr>
          <a:xfrm>
            <a:off x="770860" y="2078198"/>
            <a:ext cx="2784143" cy="363901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5ED1D46-CAF7-9EE7-EC70-E6C726B1A492}"/>
              </a:ext>
            </a:extLst>
          </p:cNvPr>
          <p:cNvSpPr/>
          <p:nvPr/>
        </p:nvSpPr>
        <p:spPr>
          <a:xfrm>
            <a:off x="3943962" y="2078198"/>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11369FB-1EF1-7108-8BAD-1C2D959A7FB3}"/>
              </a:ext>
            </a:extLst>
          </p:cNvPr>
          <p:cNvSpPr/>
          <p:nvPr/>
        </p:nvSpPr>
        <p:spPr>
          <a:xfrm>
            <a:off x="7117064" y="2078198"/>
            <a:ext cx="2784142"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5922A85-CDB8-514B-D163-75B46FB673E5}"/>
              </a:ext>
            </a:extLst>
          </p:cNvPr>
          <p:cNvSpPr>
            <a:spLocks noGrp="1"/>
          </p:cNvSpPr>
          <p:nvPr>
            <p:ph type="sldNum" sz="quarter" idx="10"/>
          </p:nvPr>
        </p:nvSpPr>
        <p:spPr/>
        <p:txBody>
          <a:bodyPr/>
          <a:lstStyle/>
          <a:p>
            <a:fld id="{72E20F18-833A-4542-A439-FC39BC210022}" type="slidenum">
              <a:rPr lang="en-US" smtClean="0"/>
              <a:pPr/>
              <a:t>11</a:t>
            </a:fld>
            <a:endParaRPr lang="en-US"/>
          </a:p>
        </p:txBody>
      </p:sp>
      <p:sp>
        <p:nvSpPr>
          <p:cNvPr id="4" name="Footer Placeholder 3">
            <a:extLst>
              <a:ext uri="{FF2B5EF4-FFF2-40B4-BE49-F238E27FC236}">
                <a16:creationId xmlns:a16="http://schemas.microsoft.com/office/drawing/2014/main" id="{2CD7C638-934C-C278-998B-1FAE7D391E9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BC664C18-1A41-8FF5-C4C9-D4597213423F}"/>
              </a:ext>
            </a:extLst>
          </p:cNvPr>
          <p:cNvSpPr>
            <a:spLocks noGrp="1"/>
          </p:cNvSpPr>
          <p:nvPr>
            <p:ph type="body" sz="quarter" idx="15"/>
          </p:nvPr>
        </p:nvSpPr>
        <p:spPr/>
        <p:txBody>
          <a:bodyPr/>
          <a:lstStyle/>
          <a:p>
            <a:r>
              <a:rPr lang="en-US"/>
              <a:t>Peter Mougey</a:t>
            </a:r>
          </a:p>
        </p:txBody>
      </p:sp>
      <p:pic>
        <p:nvPicPr>
          <p:cNvPr id="14" name="Graphic 13" descr="Monitor outline">
            <a:extLst>
              <a:ext uri="{FF2B5EF4-FFF2-40B4-BE49-F238E27FC236}">
                <a16:creationId xmlns:a16="http://schemas.microsoft.com/office/drawing/2014/main" id="{442C016D-D40B-648A-4F84-393C64E77F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2346" y="2662583"/>
            <a:ext cx="1401171" cy="1401171"/>
          </a:xfrm>
          <a:prstGeom prst="rect">
            <a:avLst/>
          </a:prstGeom>
        </p:spPr>
      </p:pic>
      <p:sp>
        <p:nvSpPr>
          <p:cNvPr id="15" name="TextBox 14">
            <a:extLst>
              <a:ext uri="{FF2B5EF4-FFF2-40B4-BE49-F238E27FC236}">
                <a16:creationId xmlns:a16="http://schemas.microsoft.com/office/drawing/2014/main" id="{7A284B8D-D579-1E25-111D-942310EEC026}"/>
              </a:ext>
            </a:extLst>
          </p:cNvPr>
          <p:cNvSpPr txBox="1"/>
          <p:nvPr/>
        </p:nvSpPr>
        <p:spPr>
          <a:xfrm>
            <a:off x="1167782" y="4063754"/>
            <a:ext cx="1990299" cy="830997"/>
          </a:xfrm>
          <a:prstGeom prst="rect">
            <a:avLst/>
          </a:prstGeom>
          <a:noFill/>
        </p:spPr>
        <p:txBody>
          <a:bodyPr wrap="square" rtlCol="0">
            <a:spAutoFit/>
          </a:bodyPr>
          <a:lstStyle/>
          <a:p>
            <a:pPr algn="ctr"/>
            <a:r>
              <a:rPr lang="en-US" sz="2400"/>
              <a:t>Model air flow using CFD</a:t>
            </a:r>
          </a:p>
        </p:txBody>
      </p:sp>
      <p:sp>
        <p:nvSpPr>
          <p:cNvPr id="54" name="TextBox 53">
            <a:extLst>
              <a:ext uri="{FF2B5EF4-FFF2-40B4-BE49-F238E27FC236}">
                <a16:creationId xmlns:a16="http://schemas.microsoft.com/office/drawing/2014/main" id="{B47CA523-11A1-71C0-0AC4-E637F001D184}"/>
              </a:ext>
            </a:extLst>
          </p:cNvPr>
          <p:cNvSpPr txBox="1"/>
          <p:nvPr/>
        </p:nvSpPr>
        <p:spPr>
          <a:xfrm>
            <a:off x="4190191" y="4061790"/>
            <a:ext cx="2291684" cy="830997"/>
          </a:xfrm>
          <a:prstGeom prst="rect">
            <a:avLst/>
          </a:prstGeom>
          <a:noFill/>
        </p:spPr>
        <p:txBody>
          <a:bodyPr wrap="square" lIns="91440" tIns="45720" rIns="91440" bIns="45720" rtlCol="0" anchor="t">
            <a:spAutoFit/>
          </a:bodyPr>
          <a:lstStyle/>
          <a:p>
            <a:pPr algn="ctr"/>
            <a:r>
              <a:rPr lang="en-US" sz="2400"/>
              <a:t>Design and test glovebox design</a:t>
            </a:r>
          </a:p>
        </p:txBody>
      </p:sp>
      <p:pic>
        <p:nvPicPr>
          <p:cNvPr id="67" name="Graphic 66" descr="Tools outline">
            <a:extLst>
              <a:ext uri="{FF2B5EF4-FFF2-40B4-BE49-F238E27FC236}">
                <a16:creationId xmlns:a16="http://schemas.microsoft.com/office/drawing/2014/main" id="{EB31DDAA-4849-FA4D-E9DB-C2BFF5F53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4868" y="2782003"/>
            <a:ext cx="1162331" cy="1162331"/>
          </a:xfrm>
          <a:prstGeom prst="rect">
            <a:avLst/>
          </a:prstGeom>
        </p:spPr>
      </p:pic>
      <p:sp>
        <p:nvSpPr>
          <p:cNvPr id="68" name="Equals 67">
            <a:extLst>
              <a:ext uri="{FF2B5EF4-FFF2-40B4-BE49-F238E27FC236}">
                <a16:creationId xmlns:a16="http://schemas.microsoft.com/office/drawing/2014/main" id="{6EB34875-7222-624F-D547-3BE0D993B1C7}"/>
              </a:ext>
            </a:extLst>
          </p:cNvPr>
          <p:cNvSpPr/>
          <p:nvPr/>
        </p:nvSpPr>
        <p:spPr>
          <a:xfrm>
            <a:off x="7719840" y="2776315"/>
            <a:ext cx="1578591" cy="1173707"/>
          </a:xfrm>
          <a:prstGeom prst="mathEqual">
            <a:avLst/>
          </a:prstGeom>
          <a:noFill/>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0DE3923C-B53C-48C3-B2E4-0CE5C4AC1187}"/>
              </a:ext>
            </a:extLst>
          </p:cNvPr>
          <p:cNvSpPr txBox="1"/>
          <p:nvPr/>
        </p:nvSpPr>
        <p:spPr>
          <a:xfrm>
            <a:off x="7450862" y="4061790"/>
            <a:ext cx="2116547" cy="830997"/>
          </a:xfrm>
          <a:prstGeom prst="rect">
            <a:avLst/>
          </a:prstGeom>
          <a:noFill/>
        </p:spPr>
        <p:txBody>
          <a:bodyPr wrap="square" rtlCol="0">
            <a:spAutoFit/>
          </a:bodyPr>
          <a:lstStyle/>
          <a:p>
            <a:pPr algn="ctr"/>
            <a:r>
              <a:rPr lang="en-US" sz="2400"/>
              <a:t>Compare result with CFD</a:t>
            </a:r>
          </a:p>
        </p:txBody>
      </p:sp>
      <p:sp>
        <p:nvSpPr>
          <p:cNvPr id="5" name="Title 18">
            <a:extLst>
              <a:ext uri="{FF2B5EF4-FFF2-40B4-BE49-F238E27FC236}">
                <a16:creationId xmlns:a16="http://schemas.microsoft.com/office/drawing/2014/main" id="{A0B2A6B3-DBE2-CD57-9360-6110ACCDECCC}"/>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Overall Goals</a:t>
            </a:r>
          </a:p>
        </p:txBody>
      </p:sp>
    </p:spTree>
    <p:extLst>
      <p:ext uri="{BB962C8B-B14F-4D97-AF65-F5344CB8AC3E}">
        <p14:creationId xmlns:p14="http://schemas.microsoft.com/office/powerpoint/2010/main" val="5082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12</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pic>
        <p:nvPicPr>
          <p:cNvPr id="7" name="Picture 6" descr="A pile of white powder&#10;&#10;Description automatically generated">
            <a:extLst>
              <a:ext uri="{FF2B5EF4-FFF2-40B4-BE49-F238E27FC236}">
                <a16:creationId xmlns:a16="http://schemas.microsoft.com/office/drawing/2014/main" id="{D7B0FBCA-BAF8-DF5C-1D74-B2CE394FEB28}"/>
              </a:ext>
            </a:extLst>
          </p:cNvPr>
          <p:cNvPicPr>
            <a:picLocks/>
          </p:cNvPicPr>
          <p:nvPr/>
        </p:nvPicPr>
        <p:blipFill>
          <a:blip r:embed="rId3"/>
          <a:stretch>
            <a:fillRect/>
          </a:stretch>
        </p:blipFill>
        <p:spPr>
          <a:xfrm>
            <a:off x="914400" y="1828800"/>
            <a:ext cx="4114800" cy="4114794"/>
          </a:xfrm>
          <a:prstGeom prst="rect">
            <a:avLst/>
          </a:prstGeom>
        </p:spPr>
      </p:pic>
      <p:pic>
        <p:nvPicPr>
          <p:cNvPr id="9" name="Picture 8" descr="A pile of grey powder&#10;&#10;Description automatically generated">
            <a:extLst>
              <a:ext uri="{FF2B5EF4-FFF2-40B4-BE49-F238E27FC236}">
                <a16:creationId xmlns:a16="http://schemas.microsoft.com/office/drawing/2014/main" id="{1893448B-3DFB-3770-C1D6-4B4242720CFA}"/>
              </a:ext>
            </a:extLst>
          </p:cNvPr>
          <p:cNvPicPr>
            <a:picLocks/>
          </p:cNvPicPr>
          <p:nvPr/>
        </p:nvPicPr>
        <p:blipFill>
          <a:blip r:embed="rId4"/>
          <a:stretch>
            <a:fillRect/>
          </a:stretch>
        </p:blipFill>
        <p:spPr>
          <a:xfrm>
            <a:off x="5486400" y="1828800"/>
            <a:ext cx="4114800" cy="4112458"/>
          </a:xfrm>
          <a:prstGeom prst="rect">
            <a:avLst/>
          </a:prstGeom>
        </p:spPr>
      </p:pic>
      <p:sp>
        <p:nvSpPr>
          <p:cNvPr id="10" name="TextBox 9">
            <a:extLst>
              <a:ext uri="{FF2B5EF4-FFF2-40B4-BE49-F238E27FC236}">
                <a16:creationId xmlns:a16="http://schemas.microsoft.com/office/drawing/2014/main" id="{97937052-B45D-890A-6F88-C5CBAF74831C}"/>
              </a:ext>
            </a:extLst>
          </p:cNvPr>
          <p:cNvSpPr txBox="1"/>
          <p:nvPr/>
        </p:nvSpPr>
        <p:spPr>
          <a:xfrm>
            <a:off x="839892" y="1770097"/>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LHS-1:</a:t>
            </a:r>
          </a:p>
          <a:p>
            <a:r>
              <a:rPr lang="en-US">
                <a:solidFill>
                  <a:schemeClr val="bg1"/>
                </a:solidFill>
                <a:cs typeface="Calibri"/>
              </a:rPr>
              <a:t>Lunar Highlands Dust Moon Simulant</a:t>
            </a:r>
          </a:p>
        </p:txBody>
      </p:sp>
      <p:sp>
        <p:nvSpPr>
          <p:cNvPr id="4" name="TextBox 3">
            <a:extLst>
              <a:ext uri="{FF2B5EF4-FFF2-40B4-BE49-F238E27FC236}">
                <a16:creationId xmlns:a16="http://schemas.microsoft.com/office/drawing/2014/main" id="{C4364BB2-9A3C-4A52-BBAA-CBA362659D6D}"/>
              </a:ext>
            </a:extLst>
          </p:cNvPr>
          <p:cNvSpPr txBox="1"/>
          <p:nvPr/>
        </p:nvSpPr>
        <p:spPr>
          <a:xfrm>
            <a:off x="5394960" y="1775389"/>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LMS-1:</a:t>
            </a:r>
          </a:p>
          <a:p>
            <a:r>
              <a:rPr lang="en-US">
                <a:solidFill>
                  <a:schemeClr val="bg1"/>
                </a:solidFill>
                <a:cs typeface="Calibri"/>
              </a:rPr>
              <a:t>Lunar Mare Dust Moon Simulant</a:t>
            </a:r>
          </a:p>
        </p:txBody>
      </p:sp>
      <p:sp>
        <p:nvSpPr>
          <p:cNvPr id="12" name="Text Placeholder 6">
            <a:extLst>
              <a:ext uri="{FF2B5EF4-FFF2-40B4-BE49-F238E27FC236}">
                <a16:creationId xmlns:a16="http://schemas.microsoft.com/office/drawing/2014/main" id="{9A52951E-00B6-D183-03D2-C5216553AE6D}"/>
              </a:ext>
            </a:extLst>
          </p:cNvPr>
          <p:cNvSpPr txBox="1">
            <a:spLocks/>
          </p:cNvSpPr>
          <p:nvPr/>
        </p:nvSpPr>
        <p:spPr>
          <a:xfrm>
            <a:off x="10867081" y="288324"/>
            <a:ext cx="1372973" cy="75713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rPr>
              <a:t>Peter Mougey</a:t>
            </a:r>
            <a:endParaRPr lang="en-US" sz="1600">
              <a:solidFill>
                <a:schemeClr val="bg1"/>
              </a:solidFill>
              <a:cs typeface="Calibri"/>
            </a:endParaRPr>
          </a:p>
        </p:txBody>
      </p:sp>
      <p:sp>
        <p:nvSpPr>
          <p:cNvPr id="5" name="Title 18">
            <a:extLst>
              <a:ext uri="{FF2B5EF4-FFF2-40B4-BE49-F238E27FC236}">
                <a16:creationId xmlns:a16="http://schemas.microsoft.com/office/drawing/2014/main" id="{D7718754-01BF-18BE-A60B-796AD9146B1B}"/>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Simulants:</a:t>
            </a:r>
          </a:p>
          <a:p>
            <a:pPr>
              <a:spcBef>
                <a:spcPts val="0"/>
              </a:spcBef>
            </a:pPr>
            <a:r>
              <a:rPr lang="en-US" sz="2800"/>
              <a:t>Characteristics &amp; Differences</a:t>
            </a:r>
          </a:p>
        </p:txBody>
      </p:sp>
    </p:spTree>
    <p:extLst>
      <p:ext uri="{BB962C8B-B14F-4D97-AF65-F5344CB8AC3E}">
        <p14:creationId xmlns:p14="http://schemas.microsoft.com/office/powerpoint/2010/main" val="43072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13</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15" name="Text Placeholder 7">
            <a:extLst>
              <a:ext uri="{FF2B5EF4-FFF2-40B4-BE49-F238E27FC236}">
                <a16:creationId xmlns:a16="http://schemas.microsoft.com/office/drawing/2014/main" id="{57FDE787-D849-877B-DAA7-60005DD80045}"/>
              </a:ext>
            </a:extLst>
          </p:cNvPr>
          <p:cNvSpPr>
            <a:spLocks noGrp="1"/>
          </p:cNvSpPr>
          <p:nvPr>
            <p:ph type="body" sz="quarter" idx="16"/>
          </p:nvPr>
        </p:nvSpPr>
        <p:spPr>
          <a:xfrm>
            <a:off x="10668000" y="0"/>
            <a:ext cx="1510271" cy="687860"/>
          </a:xfrm>
        </p:spPr>
        <p:txBody>
          <a:bodyPr/>
          <a:lstStyle/>
          <a:p>
            <a:r>
              <a:rPr lang="en-US"/>
              <a:t>Peter Mougey</a:t>
            </a:r>
          </a:p>
        </p:txBody>
      </p:sp>
      <p:pic>
        <p:nvPicPr>
          <p:cNvPr id="7" name="Picture 6" descr="A close up of the moon&#10;&#10;Description automatically generated">
            <a:extLst>
              <a:ext uri="{FF2B5EF4-FFF2-40B4-BE49-F238E27FC236}">
                <a16:creationId xmlns:a16="http://schemas.microsoft.com/office/drawing/2014/main" id="{D7B0FBCA-BAF8-DF5C-1D74-B2CE394FEB28}"/>
              </a:ext>
            </a:extLst>
          </p:cNvPr>
          <p:cNvPicPr>
            <a:picLocks/>
          </p:cNvPicPr>
          <p:nvPr/>
        </p:nvPicPr>
        <p:blipFill>
          <a:blip r:embed="rId3"/>
          <a:stretch>
            <a:fillRect/>
          </a:stretch>
        </p:blipFill>
        <p:spPr>
          <a:xfrm>
            <a:off x="914400" y="1828800"/>
            <a:ext cx="4114800" cy="4111083"/>
          </a:xfrm>
          <a:prstGeom prst="rect">
            <a:avLst/>
          </a:prstGeom>
        </p:spPr>
      </p:pic>
      <p:pic>
        <p:nvPicPr>
          <p:cNvPr id="9" name="Picture 8" descr="A close up of the moon&#10;&#10;Description automatically generated">
            <a:extLst>
              <a:ext uri="{FF2B5EF4-FFF2-40B4-BE49-F238E27FC236}">
                <a16:creationId xmlns:a16="http://schemas.microsoft.com/office/drawing/2014/main" id="{1893448B-3DFB-3770-C1D6-4B4242720CFA}"/>
              </a:ext>
            </a:extLst>
          </p:cNvPr>
          <p:cNvPicPr>
            <a:picLocks/>
          </p:cNvPicPr>
          <p:nvPr/>
        </p:nvPicPr>
        <p:blipFill rotWithShape="1">
          <a:blip r:embed="rId4"/>
          <a:srcRect b="-28"/>
          <a:stretch/>
        </p:blipFill>
        <p:spPr>
          <a:xfrm>
            <a:off x="5486400" y="1828800"/>
            <a:ext cx="4114800" cy="4114800"/>
          </a:xfrm>
          <a:prstGeom prst="rect">
            <a:avLst/>
          </a:prstGeom>
        </p:spPr>
      </p:pic>
      <p:sp>
        <p:nvSpPr>
          <p:cNvPr id="10" name="TextBox 9">
            <a:extLst>
              <a:ext uri="{FF2B5EF4-FFF2-40B4-BE49-F238E27FC236}">
                <a16:creationId xmlns:a16="http://schemas.microsoft.com/office/drawing/2014/main" id="{97937052-B45D-890A-6F88-C5CBAF74831C}"/>
              </a:ext>
            </a:extLst>
          </p:cNvPr>
          <p:cNvSpPr txBox="1"/>
          <p:nvPr/>
        </p:nvSpPr>
        <p:spPr>
          <a:xfrm>
            <a:off x="839892" y="1770097"/>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LHS-1:</a:t>
            </a:r>
          </a:p>
          <a:p>
            <a:r>
              <a:rPr lang="en-US">
                <a:solidFill>
                  <a:schemeClr val="bg1"/>
                </a:solidFill>
                <a:cs typeface="Calibri"/>
              </a:rPr>
              <a:t>Lunar Highlands Dust Moon Simulant</a:t>
            </a:r>
          </a:p>
        </p:txBody>
      </p:sp>
      <p:sp>
        <p:nvSpPr>
          <p:cNvPr id="11" name="TextBox 10">
            <a:extLst>
              <a:ext uri="{FF2B5EF4-FFF2-40B4-BE49-F238E27FC236}">
                <a16:creationId xmlns:a16="http://schemas.microsoft.com/office/drawing/2014/main" id="{6334915E-BA93-CEEF-B63D-333B24F09526}"/>
              </a:ext>
            </a:extLst>
          </p:cNvPr>
          <p:cNvSpPr txBox="1"/>
          <p:nvPr/>
        </p:nvSpPr>
        <p:spPr>
          <a:xfrm>
            <a:off x="5394960" y="1775389"/>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LMS-1:</a:t>
            </a:r>
          </a:p>
          <a:p>
            <a:r>
              <a:rPr lang="en-US">
                <a:solidFill>
                  <a:schemeClr val="bg1"/>
                </a:solidFill>
                <a:cs typeface="Calibri"/>
              </a:rPr>
              <a:t>Lunar Mare Dust Moon Simulant</a:t>
            </a:r>
          </a:p>
        </p:txBody>
      </p:sp>
      <p:sp>
        <p:nvSpPr>
          <p:cNvPr id="5" name="Title 18">
            <a:extLst>
              <a:ext uri="{FF2B5EF4-FFF2-40B4-BE49-F238E27FC236}">
                <a16:creationId xmlns:a16="http://schemas.microsoft.com/office/drawing/2014/main" id="{EBFDB416-39B9-CEBF-9BED-3C813ACBB340}"/>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Simulants:</a:t>
            </a:r>
          </a:p>
          <a:p>
            <a:pPr>
              <a:spcBef>
                <a:spcPts val="0"/>
              </a:spcBef>
            </a:pPr>
            <a:r>
              <a:rPr lang="en-US" sz="2800"/>
              <a:t>Characteristics &amp; Differences</a:t>
            </a:r>
          </a:p>
        </p:txBody>
      </p:sp>
    </p:spTree>
    <p:extLst>
      <p:ext uri="{BB962C8B-B14F-4D97-AF65-F5344CB8AC3E}">
        <p14:creationId xmlns:p14="http://schemas.microsoft.com/office/powerpoint/2010/main" val="34643554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7FBDD24-7C74-EFAB-A65E-621F8A3D0B89}"/>
              </a:ext>
            </a:extLst>
          </p:cNvPr>
          <p:cNvSpPr/>
          <p:nvPr/>
        </p:nvSpPr>
        <p:spPr>
          <a:xfrm>
            <a:off x="606864" y="1715751"/>
            <a:ext cx="4113701" cy="4116804"/>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14</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15" name="Text Placeholder 7">
            <a:extLst>
              <a:ext uri="{FF2B5EF4-FFF2-40B4-BE49-F238E27FC236}">
                <a16:creationId xmlns:a16="http://schemas.microsoft.com/office/drawing/2014/main" id="{57FDE787-D849-877B-DAA7-60005DD80045}"/>
              </a:ext>
            </a:extLst>
          </p:cNvPr>
          <p:cNvSpPr>
            <a:spLocks noGrp="1"/>
          </p:cNvSpPr>
          <p:nvPr>
            <p:ph type="body" sz="quarter" idx="16"/>
          </p:nvPr>
        </p:nvSpPr>
        <p:spPr>
          <a:xfrm>
            <a:off x="10668000" y="0"/>
            <a:ext cx="1510271" cy="687860"/>
          </a:xfrm>
        </p:spPr>
        <p:txBody>
          <a:bodyPr/>
          <a:lstStyle/>
          <a:p>
            <a:r>
              <a:rPr lang="en-US"/>
              <a:t>Peter Mougey</a:t>
            </a:r>
          </a:p>
        </p:txBody>
      </p:sp>
      <p:sp>
        <p:nvSpPr>
          <p:cNvPr id="10" name="TextBox 9">
            <a:extLst>
              <a:ext uri="{FF2B5EF4-FFF2-40B4-BE49-F238E27FC236}">
                <a16:creationId xmlns:a16="http://schemas.microsoft.com/office/drawing/2014/main" id="{97937052-B45D-890A-6F88-C5CBAF74831C}"/>
              </a:ext>
            </a:extLst>
          </p:cNvPr>
          <p:cNvSpPr txBox="1"/>
          <p:nvPr/>
        </p:nvSpPr>
        <p:spPr>
          <a:xfrm>
            <a:off x="747926" y="1908045"/>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LHS-1:</a:t>
            </a:r>
          </a:p>
          <a:p>
            <a:r>
              <a:rPr lang="en-US">
                <a:cs typeface="Calibri"/>
              </a:rPr>
              <a:t>Lunar Highlands Dust Moon Simulant</a:t>
            </a:r>
          </a:p>
        </p:txBody>
      </p:sp>
      <p:sp>
        <p:nvSpPr>
          <p:cNvPr id="8" name="Rectangle: Rounded Corners 7">
            <a:extLst>
              <a:ext uri="{FF2B5EF4-FFF2-40B4-BE49-F238E27FC236}">
                <a16:creationId xmlns:a16="http://schemas.microsoft.com/office/drawing/2014/main" id="{6337252B-3529-FDB0-DAC3-3BB8B322D26F}"/>
              </a:ext>
            </a:extLst>
          </p:cNvPr>
          <p:cNvSpPr/>
          <p:nvPr/>
        </p:nvSpPr>
        <p:spPr>
          <a:xfrm>
            <a:off x="5697811" y="1715751"/>
            <a:ext cx="4113701" cy="4116804"/>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1" name="TextBox 10">
            <a:extLst>
              <a:ext uri="{FF2B5EF4-FFF2-40B4-BE49-F238E27FC236}">
                <a16:creationId xmlns:a16="http://schemas.microsoft.com/office/drawing/2014/main" id="{6334915E-BA93-CEEF-B63D-333B24F09526}"/>
              </a:ext>
            </a:extLst>
          </p:cNvPr>
          <p:cNvSpPr txBox="1"/>
          <p:nvPr/>
        </p:nvSpPr>
        <p:spPr>
          <a:xfrm>
            <a:off x="5854787" y="1906768"/>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LMS-1:</a:t>
            </a:r>
          </a:p>
          <a:p>
            <a:r>
              <a:rPr lang="en-US">
                <a:cs typeface="Calibri"/>
              </a:rPr>
              <a:t>Lunar Mare Dust Moon Simulant</a:t>
            </a:r>
          </a:p>
        </p:txBody>
      </p:sp>
      <p:sp>
        <p:nvSpPr>
          <p:cNvPr id="4" name="TextBox 3">
            <a:extLst>
              <a:ext uri="{FF2B5EF4-FFF2-40B4-BE49-F238E27FC236}">
                <a16:creationId xmlns:a16="http://schemas.microsoft.com/office/drawing/2014/main" id="{5B91FE6D-0F53-FDD0-46F4-AA0A30CBD20D}"/>
              </a:ext>
            </a:extLst>
          </p:cNvPr>
          <p:cNvSpPr txBox="1"/>
          <p:nvPr/>
        </p:nvSpPr>
        <p:spPr>
          <a:xfrm>
            <a:off x="610795" y="2652322"/>
            <a:ext cx="4111616"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Order Size: 100g</a:t>
            </a:r>
          </a:p>
          <a:p>
            <a:pPr marL="285750" indent="-285750">
              <a:buFont typeface="Arial"/>
              <a:buChar char="•"/>
            </a:pPr>
            <a:r>
              <a:rPr lang="en-US" sz="2200">
                <a:cs typeface="Calibri"/>
              </a:rPr>
              <a:t>Particle size range: &lt;106 µm</a:t>
            </a:r>
          </a:p>
          <a:p>
            <a:pPr marL="285750" indent="-285750">
              <a:buFont typeface="Arial"/>
              <a:buChar char="•"/>
            </a:pPr>
            <a:r>
              <a:rPr lang="en-US" sz="2200">
                <a:cs typeface="Calibri"/>
              </a:rPr>
              <a:t>Uncompressed bulk density: 1.56 g/</a:t>
            </a:r>
            <a:r>
              <a:rPr lang="en-US" sz="2400">
                <a:cs typeface="Calibri"/>
              </a:rPr>
              <a:t>cm</a:t>
            </a:r>
            <a:r>
              <a:rPr lang="en-US" sz="2400" baseline="30000">
                <a:cs typeface="Calibri"/>
              </a:rPr>
              <a:t>3</a:t>
            </a:r>
            <a:endParaRPr lang="en-US" sz="2200">
              <a:cs typeface="Calibri"/>
            </a:endParaRPr>
          </a:p>
          <a:p>
            <a:pPr marL="285750" indent="-285750">
              <a:buFont typeface="Arial"/>
              <a:buChar char="•"/>
            </a:pPr>
            <a:r>
              <a:rPr lang="en-US" sz="2200">
                <a:cs typeface="Calibri"/>
              </a:rPr>
              <a:t>Mineralogically Accurate</a:t>
            </a:r>
          </a:p>
          <a:p>
            <a:pPr marL="285750" indent="-285750">
              <a:buFont typeface="Arial"/>
              <a:buChar char="•"/>
            </a:pPr>
            <a:r>
              <a:rPr lang="en-US" sz="2200">
                <a:cs typeface="Calibri"/>
              </a:rPr>
              <a:t>Material Density: 3.27 g/</a:t>
            </a:r>
            <a:r>
              <a:rPr lang="en-US" sz="2400">
                <a:cs typeface="Calibri"/>
              </a:rPr>
              <a:t> cm</a:t>
            </a:r>
            <a:r>
              <a:rPr lang="en-US" sz="2400" baseline="30000">
                <a:cs typeface="Calibri"/>
              </a:rPr>
              <a:t>3</a:t>
            </a:r>
            <a:endParaRPr lang="en-US" sz="2200">
              <a:cs typeface="Calibri"/>
            </a:endParaRPr>
          </a:p>
        </p:txBody>
      </p:sp>
      <p:sp>
        <p:nvSpPr>
          <p:cNvPr id="7" name="TextBox 6">
            <a:extLst>
              <a:ext uri="{FF2B5EF4-FFF2-40B4-BE49-F238E27FC236}">
                <a16:creationId xmlns:a16="http://schemas.microsoft.com/office/drawing/2014/main" id="{82F8F61B-7DD2-08B5-40A5-370471C8E895}"/>
              </a:ext>
            </a:extLst>
          </p:cNvPr>
          <p:cNvSpPr txBox="1"/>
          <p:nvPr/>
        </p:nvSpPr>
        <p:spPr>
          <a:xfrm>
            <a:off x="5697479" y="2652322"/>
            <a:ext cx="4111616" cy="24622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Order Size: 100g</a:t>
            </a:r>
          </a:p>
          <a:p>
            <a:pPr marL="285750" indent="-285750">
              <a:buFont typeface="Arial"/>
              <a:buChar char="•"/>
            </a:pPr>
            <a:r>
              <a:rPr lang="en-US" sz="2200">
                <a:cs typeface="Calibri"/>
              </a:rPr>
              <a:t>Particle size range: &lt;106 µm</a:t>
            </a:r>
          </a:p>
          <a:p>
            <a:pPr marL="285750" indent="-285750">
              <a:buFont typeface="Arial"/>
              <a:buChar char="•"/>
            </a:pPr>
            <a:r>
              <a:rPr lang="en-US" sz="2200">
                <a:cs typeface="Calibri"/>
              </a:rPr>
              <a:t>Uncompressed bulk density: 1.27 g/</a:t>
            </a:r>
            <a:r>
              <a:rPr lang="en-US" sz="2400">
                <a:cs typeface="Calibri"/>
              </a:rPr>
              <a:t>cm</a:t>
            </a:r>
            <a:r>
              <a:rPr lang="en-US" sz="2400" baseline="30000">
                <a:cs typeface="Calibri"/>
              </a:rPr>
              <a:t>3</a:t>
            </a:r>
            <a:endParaRPr lang="en-US" sz="2200">
              <a:cs typeface="Calibri"/>
            </a:endParaRPr>
          </a:p>
          <a:p>
            <a:pPr marL="285750" indent="-285750">
              <a:buFont typeface="Arial"/>
              <a:buChar char="•"/>
            </a:pPr>
            <a:r>
              <a:rPr lang="en-US" sz="2200">
                <a:cs typeface="Calibri"/>
              </a:rPr>
              <a:t>Mineralogically Accurate</a:t>
            </a:r>
          </a:p>
          <a:p>
            <a:pPr marL="285750" indent="-285750">
              <a:buFont typeface="Arial"/>
              <a:buChar char="•"/>
            </a:pPr>
            <a:r>
              <a:rPr lang="en-US" sz="2200">
                <a:cs typeface="Calibri"/>
              </a:rPr>
              <a:t>Material Density: 3.17 g/</a:t>
            </a:r>
            <a:r>
              <a:rPr lang="en-US" sz="2400">
                <a:cs typeface="Calibri"/>
              </a:rPr>
              <a:t>cm</a:t>
            </a:r>
            <a:r>
              <a:rPr lang="en-US" sz="2400" baseline="30000">
                <a:cs typeface="Calibri"/>
              </a:rPr>
              <a:t>3</a:t>
            </a:r>
            <a:endParaRPr lang="en-US" sz="2200">
              <a:cs typeface="Calibri"/>
            </a:endParaRPr>
          </a:p>
          <a:p>
            <a:pPr marL="285750" indent="-285750">
              <a:buFont typeface="Arial"/>
              <a:buChar char="•"/>
            </a:pPr>
            <a:endParaRPr lang="en-US">
              <a:cs typeface="Calibri"/>
            </a:endParaRPr>
          </a:p>
        </p:txBody>
      </p:sp>
      <p:sp>
        <p:nvSpPr>
          <p:cNvPr id="9" name="Title 18">
            <a:extLst>
              <a:ext uri="{FF2B5EF4-FFF2-40B4-BE49-F238E27FC236}">
                <a16:creationId xmlns:a16="http://schemas.microsoft.com/office/drawing/2014/main" id="{7CFBBAD4-4688-5D70-E1DC-1C7C1ACE957A}"/>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Simulants:</a:t>
            </a:r>
          </a:p>
          <a:p>
            <a:pPr>
              <a:spcBef>
                <a:spcPts val="0"/>
              </a:spcBef>
            </a:pPr>
            <a:r>
              <a:rPr lang="en-US" sz="2800"/>
              <a:t>Properties and Shipping</a:t>
            </a:r>
          </a:p>
        </p:txBody>
      </p:sp>
    </p:spTree>
    <p:extLst>
      <p:ext uri="{BB962C8B-B14F-4D97-AF65-F5344CB8AC3E}">
        <p14:creationId xmlns:p14="http://schemas.microsoft.com/office/powerpoint/2010/main" val="10762377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2D20F-6B20-26EA-EB3B-E4270367D21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15</a:t>
            </a:fld>
            <a:endParaRPr lang="en-US"/>
          </a:p>
        </p:txBody>
      </p:sp>
      <p:sp>
        <p:nvSpPr>
          <p:cNvPr id="17" name="Footer Placeholder 3">
            <a:extLst>
              <a:ext uri="{FF2B5EF4-FFF2-40B4-BE49-F238E27FC236}">
                <a16:creationId xmlns:a16="http://schemas.microsoft.com/office/drawing/2014/main" id="{97004AD5-9126-9279-E013-79DB0778B99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F93BDCA7-C08A-8CE7-40CC-2C58A198E52D}"/>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Peter </a:t>
            </a:r>
            <a:r>
              <a:rPr lang="en-US" err="1"/>
              <a:t>Mougey</a:t>
            </a:r>
            <a:endParaRPr lang="en-US"/>
          </a:p>
        </p:txBody>
      </p:sp>
      <p:sp>
        <p:nvSpPr>
          <p:cNvPr id="7" name="Title 1">
            <a:extLst>
              <a:ext uri="{FF2B5EF4-FFF2-40B4-BE49-F238E27FC236}">
                <a16:creationId xmlns:a16="http://schemas.microsoft.com/office/drawing/2014/main" id="{4F690135-F3DD-95A2-EAC4-1C9F1CBE6F93}"/>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CAD Model</a:t>
            </a:r>
          </a:p>
        </p:txBody>
      </p:sp>
      <p:pic>
        <p:nvPicPr>
          <p:cNvPr id="3" name="Picture 2" descr="A drawing of a machine&#10;&#10;AI-generated content may be incorrect.">
            <a:extLst>
              <a:ext uri="{FF2B5EF4-FFF2-40B4-BE49-F238E27FC236}">
                <a16:creationId xmlns:a16="http://schemas.microsoft.com/office/drawing/2014/main" id="{0CC0512C-0429-610E-BB5D-611EA2EDEDE8}"/>
              </a:ext>
            </a:extLst>
          </p:cNvPr>
          <p:cNvPicPr>
            <a:picLocks noChangeAspect="1"/>
          </p:cNvPicPr>
          <p:nvPr/>
        </p:nvPicPr>
        <p:blipFill>
          <a:blip r:embed="rId3"/>
          <a:stretch>
            <a:fillRect/>
          </a:stretch>
        </p:blipFill>
        <p:spPr>
          <a:xfrm>
            <a:off x="1028342" y="1496861"/>
            <a:ext cx="5672611" cy="4532334"/>
          </a:xfrm>
          <a:prstGeom prst="rect">
            <a:avLst/>
          </a:prstGeom>
        </p:spPr>
      </p:pic>
      <p:pic>
        <p:nvPicPr>
          <p:cNvPr id="6" name="Picture 5" descr="A drawing of a device&#10;&#10;AI-generated content may be incorrect.">
            <a:extLst>
              <a:ext uri="{FF2B5EF4-FFF2-40B4-BE49-F238E27FC236}">
                <a16:creationId xmlns:a16="http://schemas.microsoft.com/office/drawing/2014/main" id="{B6C09A36-073D-8334-1401-7486D509C859}"/>
              </a:ext>
            </a:extLst>
          </p:cNvPr>
          <p:cNvPicPr>
            <a:picLocks noChangeAspect="1"/>
          </p:cNvPicPr>
          <p:nvPr/>
        </p:nvPicPr>
        <p:blipFill>
          <a:blip r:embed="rId4"/>
          <a:srcRect l="24984" t="5721" r="18990" b="3690"/>
          <a:stretch/>
        </p:blipFill>
        <p:spPr>
          <a:xfrm>
            <a:off x="7016747" y="262308"/>
            <a:ext cx="3334759" cy="3169679"/>
          </a:xfrm>
          <a:prstGeom prst="ellipse">
            <a:avLst/>
          </a:prstGeom>
          <a:ln w="57150">
            <a:solidFill>
              <a:schemeClr val="tx1"/>
            </a:solidFill>
          </a:ln>
        </p:spPr>
      </p:pic>
      <p:sp>
        <p:nvSpPr>
          <p:cNvPr id="8" name="Oval 7">
            <a:extLst>
              <a:ext uri="{FF2B5EF4-FFF2-40B4-BE49-F238E27FC236}">
                <a16:creationId xmlns:a16="http://schemas.microsoft.com/office/drawing/2014/main" id="{ED6303E3-8B56-A1C0-0C58-26B13EA1E267}"/>
              </a:ext>
            </a:extLst>
          </p:cNvPr>
          <p:cNvSpPr/>
          <p:nvPr/>
        </p:nvSpPr>
        <p:spPr>
          <a:xfrm>
            <a:off x="2131359" y="1503829"/>
            <a:ext cx="1340223" cy="1250576"/>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696F405-7F4E-270A-1280-471729485B19}"/>
              </a:ext>
            </a:extLst>
          </p:cNvPr>
          <p:cNvCxnSpPr/>
          <p:nvPr/>
        </p:nvCxnSpPr>
        <p:spPr>
          <a:xfrm flipV="1">
            <a:off x="3484469" y="1597399"/>
            <a:ext cx="3502959" cy="60960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3697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2D20F-6B20-26EA-EB3B-E4270367D21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16</a:t>
            </a:fld>
            <a:endParaRPr lang="en-US"/>
          </a:p>
        </p:txBody>
      </p:sp>
      <p:sp>
        <p:nvSpPr>
          <p:cNvPr id="17" name="Footer Placeholder 3">
            <a:extLst>
              <a:ext uri="{FF2B5EF4-FFF2-40B4-BE49-F238E27FC236}">
                <a16:creationId xmlns:a16="http://schemas.microsoft.com/office/drawing/2014/main" id="{97004AD5-9126-9279-E013-79DB0778B99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itle 1">
            <a:extLst>
              <a:ext uri="{FF2B5EF4-FFF2-40B4-BE49-F238E27FC236}">
                <a16:creationId xmlns:a16="http://schemas.microsoft.com/office/drawing/2014/main" id="{4F690135-F3DD-95A2-EAC4-1C9F1CBE6F93}"/>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CAD Model</a:t>
            </a:r>
          </a:p>
        </p:txBody>
      </p:sp>
      <p:pic>
        <p:nvPicPr>
          <p:cNvPr id="3" name="Picture 2" descr="A drawing of a machine&#10;&#10;AI-generated content may be incorrect.">
            <a:extLst>
              <a:ext uri="{FF2B5EF4-FFF2-40B4-BE49-F238E27FC236}">
                <a16:creationId xmlns:a16="http://schemas.microsoft.com/office/drawing/2014/main" id="{0CC0512C-0429-610E-BB5D-611EA2EDEDE8}"/>
              </a:ext>
            </a:extLst>
          </p:cNvPr>
          <p:cNvPicPr>
            <a:picLocks noChangeAspect="1"/>
          </p:cNvPicPr>
          <p:nvPr/>
        </p:nvPicPr>
        <p:blipFill>
          <a:blip r:embed="rId3"/>
          <a:stretch>
            <a:fillRect/>
          </a:stretch>
        </p:blipFill>
        <p:spPr>
          <a:xfrm>
            <a:off x="6617621" y="766177"/>
            <a:ext cx="3710200" cy="2945703"/>
          </a:xfrm>
          <a:prstGeom prst="rect">
            <a:avLst/>
          </a:prstGeom>
        </p:spPr>
      </p:pic>
      <p:pic>
        <p:nvPicPr>
          <p:cNvPr id="5" name="Picture 4">
            <a:extLst>
              <a:ext uri="{FF2B5EF4-FFF2-40B4-BE49-F238E27FC236}">
                <a16:creationId xmlns:a16="http://schemas.microsoft.com/office/drawing/2014/main" id="{327B7DCE-E1B9-06FD-4EE6-10EE63ABDF14}"/>
              </a:ext>
            </a:extLst>
          </p:cNvPr>
          <p:cNvPicPr>
            <a:picLocks noChangeAspect="1"/>
          </p:cNvPicPr>
          <p:nvPr/>
        </p:nvPicPr>
        <p:blipFill>
          <a:blip r:embed="rId4"/>
          <a:srcRect t="4061" r="247" b="2743"/>
          <a:stretch/>
        </p:blipFill>
        <p:spPr>
          <a:xfrm>
            <a:off x="5655676" y="3563656"/>
            <a:ext cx="3176492" cy="2811875"/>
          </a:xfrm>
          <a:prstGeom prst="rect">
            <a:avLst/>
          </a:prstGeom>
        </p:spPr>
      </p:pic>
      <p:sp>
        <p:nvSpPr>
          <p:cNvPr id="11" name="TextBox 10">
            <a:extLst>
              <a:ext uri="{FF2B5EF4-FFF2-40B4-BE49-F238E27FC236}">
                <a16:creationId xmlns:a16="http://schemas.microsoft.com/office/drawing/2014/main" id="{E8CA45D2-3ED7-A4BA-1E9A-643A3F7C4609}"/>
              </a:ext>
            </a:extLst>
          </p:cNvPr>
          <p:cNvSpPr txBox="1"/>
          <p:nvPr/>
        </p:nvSpPr>
        <p:spPr>
          <a:xfrm>
            <a:off x="258682" y="1357639"/>
            <a:ext cx="5827845"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pPr marL="285750" indent="-285750">
              <a:buFont typeface="Arial"/>
              <a:buChar char="•"/>
            </a:pPr>
            <a:endParaRPr lang="en-US">
              <a:ea typeface="Calibri"/>
              <a:cs typeface="Calibri"/>
            </a:endParaRPr>
          </a:p>
        </p:txBody>
      </p:sp>
      <p:sp>
        <p:nvSpPr>
          <p:cNvPr id="8" name="Text Placeholder 17">
            <a:extLst>
              <a:ext uri="{FF2B5EF4-FFF2-40B4-BE49-F238E27FC236}">
                <a16:creationId xmlns:a16="http://schemas.microsoft.com/office/drawing/2014/main" id="{05BCB1C1-577A-D59E-A7AA-2DD491E4622E}"/>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Peter </a:t>
            </a:r>
            <a:r>
              <a:rPr lang="en-US" err="1"/>
              <a:t>Mougey</a:t>
            </a:r>
            <a:endParaRPr lang="en-US"/>
          </a:p>
        </p:txBody>
      </p:sp>
    </p:spTree>
    <p:extLst>
      <p:ext uri="{BB962C8B-B14F-4D97-AF65-F5344CB8AC3E}">
        <p14:creationId xmlns:p14="http://schemas.microsoft.com/office/powerpoint/2010/main" val="3661994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D2BD9A-C489-0EAD-4894-93CB0CD46E36}"/>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F9249130-DAFD-39B4-7503-CA82310866FC}"/>
              </a:ext>
            </a:extLst>
          </p:cNvPr>
          <p:cNvSpPr>
            <a:spLocks noGrp="1"/>
          </p:cNvSpPr>
          <p:nvPr>
            <p:ph type="sldNum" sz="quarter" idx="12"/>
          </p:nvPr>
        </p:nvSpPr>
        <p:spPr/>
        <p:txBody>
          <a:bodyPr/>
          <a:lstStyle/>
          <a:p>
            <a:fld id="{A5AEF524-62EC-C340-82A1-9F47B6C43E55}" type="slidenum">
              <a:rPr lang="en-US" smtClean="0"/>
              <a:t>17</a:t>
            </a:fld>
            <a:endParaRPr lang="en-US"/>
          </a:p>
        </p:txBody>
      </p:sp>
      <p:sp>
        <p:nvSpPr>
          <p:cNvPr id="5" name="TextBox 4">
            <a:extLst>
              <a:ext uri="{FF2B5EF4-FFF2-40B4-BE49-F238E27FC236}">
                <a16:creationId xmlns:a16="http://schemas.microsoft.com/office/drawing/2014/main" id="{7B17665F-3F2C-DCEB-0A58-EA757ACF0CB6}"/>
              </a:ext>
            </a:extLst>
          </p:cNvPr>
          <p:cNvSpPr txBox="1"/>
          <p:nvPr/>
        </p:nvSpPr>
        <p:spPr>
          <a:xfrm>
            <a:off x="102107" y="1159466"/>
            <a:ext cx="5211523"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600">
                <a:ea typeface="Calibri"/>
                <a:cs typeface="Calibri"/>
              </a:rPr>
              <a:t>Camera set up</a:t>
            </a:r>
          </a:p>
          <a:p>
            <a:pPr marL="742950" lvl="1" indent="-285750">
              <a:buFont typeface="Courier New"/>
              <a:buChar char="o"/>
            </a:pPr>
            <a:r>
              <a:rPr lang="en-US" sz="2600">
                <a:ea typeface="Calibri"/>
                <a:cs typeface="Calibri"/>
              </a:rPr>
              <a:t>Captures entire box</a:t>
            </a:r>
          </a:p>
          <a:p>
            <a:pPr marL="742950" lvl="1" indent="-285750">
              <a:buFont typeface="Courier New"/>
              <a:buChar char="o"/>
            </a:pPr>
            <a:r>
              <a:rPr lang="en-US" sz="2600">
                <a:ea typeface="Calibri"/>
                <a:cs typeface="Calibri"/>
              </a:rPr>
              <a:t>4.5 feet from box</a:t>
            </a:r>
          </a:p>
          <a:p>
            <a:pPr marL="742950" lvl="1" indent="-285750">
              <a:buFont typeface="Courier New"/>
              <a:buChar char="o"/>
            </a:pPr>
            <a:r>
              <a:rPr lang="en-US" sz="2600">
                <a:ea typeface="Calibri"/>
                <a:cs typeface="Calibri"/>
              </a:rPr>
              <a:t>iPhone raised 9 inches from ground</a:t>
            </a:r>
          </a:p>
          <a:p>
            <a:pPr marL="285750" indent="-285750">
              <a:buFont typeface="Arial"/>
              <a:buChar char="•"/>
            </a:pPr>
            <a:r>
              <a:rPr lang="en-US" sz="2600">
                <a:ea typeface="Calibri"/>
                <a:cs typeface="Calibri"/>
              </a:rPr>
              <a:t>UV light set up</a:t>
            </a:r>
          </a:p>
          <a:p>
            <a:pPr marL="742950" lvl="1" indent="-285750">
              <a:buFont typeface="Courier New"/>
              <a:buChar char="o"/>
            </a:pPr>
            <a:r>
              <a:rPr lang="en-US" sz="2600">
                <a:ea typeface="Calibri"/>
                <a:cs typeface="Calibri"/>
              </a:rPr>
              <a:t>Left, outside facing inward</a:t>
            </a:r>
          </a:p>
          <a:p>
            <a:pPr marL="285750" indent="-285750">
              <a:buFont typeface="Arial"/>
              <a:buChar char="•"/>
            </a:pPr>
            <a:r>
              <a:rPr lang="en-US" sz="2600">
                <a:ea typeface="Calibri"/>
                <a:cs typeface="Calibri"/>
              </a:rPr>
              <a:t>Fans set up</a:t>
            </a:r>
          </a:p>
          <a:p>
            <a:pPr marL="742950" lvl="1" indent="-285750">
              <a:buFont typeface="Courier New"/>
              <a:buChar char="o"/>
            </a:pPr>
            <a:r>
              <a:rPr lang="en-US" sz="2600">
                <a:ea typeface="Calibri"/>
                <a:cs typeface="Calibri"/>
              </a:rPr>
              <a:t>3 inch from wall</a:t>
            </a:r>
          </a:p>
          <a:p>
            <a:pPr marL="742950" lvl="1" indent="-285750">
              <a:buFont typeface="Courier New"/>
              <a:buChar char="o"/>
            </a:pPr>
            <a:r>
              <a:rPr lang="en-US" sz="2600">
                <a:ea typeface="Calibri"/>
                <a:cs typeface="Calibri"/>
              </a:rPr>
              <a:t>Adjustable angles</a:t>
            </a:r>
          </a:p>
          <a:p>
            <a:pPr marL="742950" lvl="1" indent="-285750">
              <a:buFont typeface="Courier New"/>
              <a:buChar char="o"/>
            </a:pPr>
            <a:r>
              <a:rPr lang="en-US" sz="2600">
                <a:ea typeface="Calibri"/>
                <a:cs typeface="Calibri"/>
              </a:rPr>
              <a:t>Controlled velocity</a:t>
            </a:r>
          </a:p>
          <a:p>
            <a:pPr marL="285750" indent="-285750">
              <a:buFont typeface="Arial"/>
              <a:buChar char="•"/>
            </a:pPr>
            <a:endParaRPr lang="en-US" sz="2600">
              <a:ea typeface="Calibri"/>
              <a:cs typeface="Calibri"/>
            </a:endParaRPr>
          </a:p>
        </p:txBody>
      </p:sp>
      <p:sp>
        <p:nvSpPr>
          <p:cNvPr id="7" name="Title 1">
            <a:extLst>
              <a:ext uri="{FF2B5EF4-FFF2-40B4-BE49-F238E27FC236}">
                <a16:creationId xmlns:a16="http://schemas.microsoft.com/office/drawing/2014/main" id="{2A9FA9B3-1A33-E55F-01F6-190A34B262FD}"/>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Preparation &amp; Set Up</a:t>
            </a:r>
          </a:p>
        </p:txBody>
      </p:sp>
      <p:sp>
        <p:nvSpPr>
          <p:cNvPr id="8" name="TextBox 7">
            <a:extLst>
              <a:ext uri="{FF2B5EF4-FFF2-40B4-BE49-F238E27FC236}">
                <a16:creationId xmlns:a16="http://schemas.microsoft.com/office/drawing/2014/main" id="{A0350CA6-2BB3-4717-5616-197B9C6D494D}"/>
              </a:ext>
            </a:extLst>
          </p:cNvPr>
          <p:cNvSpPr txBox="1"/>
          <p:nvPr/>
        </p:nvSpPr>
        <p:spPr>
          <a:xfrm>
            <a:off x="5311307" y="1159465"/>
            <a:ext cx="5357199" cy="48936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600">
                <a:ea typeface="Calibri"/>
                <a:cs typeface="Calibri"/>
              </a:rPr>
              <a:t>Glove box set up</a:t>
            </a:r>
            <a:endParaRPr lang="en-US" sz="2600"/>
          </a:p>
          <a:p>
            <a:pPr marL="742950" lvl="1" indent="-285750">
              <a:buFont typeface="Courier New"/>
              <a:buChar char="o"/>
            </a:pPr>
            <a:r>
              <a:rPr lang="en-US" sz="2600">
                <a:ea typeface="Calibri"/>
                <a:cs typeface="Calibri"/>
              </a:rPr>
              <a:t>Rubber gasket components for seal security</a:t>
            </a:r>
            <a:endParaRPr lang="en-US" sz="2600"/>
          </a:p>
          <a:p>
            <a:pPr marL="742950" lvl="1" indent="-285750">
              <a:buFont typeface="Courier New"/>
              <a:buChar char="o"/>
            </a:pPr>
            <a:r>
              <a:rPr lang="en-US" sz="2600">
                <a:ea typeface="Calibri"/>
                <a:cs typeface="Calibri"/>
              </a:rPr>
              <a:t>Latches for top attachments</a:t>
            </a:r>
            <a:endParaRPr lang="en-US" sz="2600"/>
          </a:p>
          <a:p>
            <a:pPr marL="285750" indent="-285750">
              <a:buFont typeface="Arial"/>
              <a:buChar char="•"/>
            </a:pPr>
            <a:r>
              <a:rPr lang="en-US" sz="2600">
                <a:ea typeface="Calibri"/>
                <a:cs typeface="Calibri"/>
              </a:rPr>
              <a:t>Safety</a:t>
            </a:r>
            <a:endParaRPr lang="en-US" sz="2600"/>
          </a:p>
          <a:p>
            <a:pPr marL="742950" lvl="1" indent="-285750">
              <a:buFont typeface="Courier New"/>
              <a:buChar char="o"/>
            </a:pPr>
            <a:r>
              <a:rPr lang="en-US" sz="2600">
                <a:ea typeface="Calibri"/>
                <a:cs typeface="Calibri"/>
              </a:rPr>
              <a:t>Goggles, lab coats, N95 masks, and gloves</a:t>
            </a:r>
          </a:p>
          <a:p>
            <a:pPr marL="742950" lvl="1" indent="-285750">
              <a:buFont typeface="Courier New"/>
              <a:buChar char="o"/>
            </a:pPr>
            <a:r>
              <a:rPr lang="en-US" sz="2600">
                <a:ea typeface="Calibri"/>
                <a:cs typeface="Calibri"/>
              </a:rPr>
              <a:t>Placing box in fume hood</a:t>
            </a:r>
          </a:p>
          <a:p>
            <a:pPr marL="742950" lvl="1" indent="-285750">
              <a:buFont typeface="Courier New"/>
              <a:buChar char="o"/>
            </a:pPr>
            <a:r>
              <a:rPr lang="en-US" sz="2600">
                <a:ea typeface="Calibri"/>
                <a:cs typeface="Calibri"/>
              </a:rPr>
              <a:t>Starting with dust settle</a:t>
            </a:r>
          </a:p>
          <a:p>
            <a:pPr marL="285750" indent="-285750">
              <a:buFont typeface="Arial"/>
              <a:buChar char="•"/>
            </a:pPr>
            <a:r>
              <a:rPr lang="en-US" sz="2600">
                <a:ea typeface="Calibri"/>
                <a:cs typeface="Calibri"/>
              </a:rPr>
              <a:t>Disposal and cleaning</a:t>
            </a:r>
          </a:p>
          <a:p>
            <a:pPr marL="742950" lvl="1" indent="-285750">
              <a:buFont typeface="Courier New,monospace"/>
              <a:buChar char="o"/>
            </a:pPr>
            <a:r>
              <a:rPr lang="en-US" sz="2600">
                <a:ea typeface="Calibri"/>
                <a:cs typeface="Calibri"/>
              </a:rPr>
              <a:t>Wipe between runs</a:t>
            </a:r>
          </a:p>
          <a:p>
            <a:pPr marL="742950" lvl="1" indent="-285750">
              <a:buFont typeface="Courier New,monospace"/>
              <a:buChar char="o"/>
            </a:pPr>
            <a:r>
              <a:rPr lang="en-US" sz="2600">
                <a:ea typeface="Calibri"/>
                <a:cs typeface="Calibri"/>
              </a:rPr>
              <a:t>Wet materials for safer disposal</a:t>
            </a:r>
          </a:p>
        </p:txBody>
      </p:sp>
      <p:sp>
        <p:nvSpPr>
          <p:cNvPr id="15" name="Text Placeholder 17">
            <a:extLst>
              <a:ext uri="{FF2B5EF4-FFF2-40B4-BE49-F238E27FC236}">
                <a16:creationId xmlns:a16="http://schemas.microsoft.com/office/drawing/2014/main" id="{6059852B-C659-3B4C-E3A2-DF6654E45688}"/>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Peter </a:t>
            </a:r>
            <a:r>
              <a:rPr lang="en-US" err="1"/>
              <a:t>Mougey</a:t>
            </a:r>
            <a:endParaRPr lang="en-US"/>
          </a:p>
        </p:txBody>
      </p:sp>
    </p:spTree>
    <p:extLst>
      <p:ext uri="{BB962C8B-B14F-4D97-AF65-F5344CB8AC3E}">
        <p14:creationId xmlns:p14="http://schemas.microsoft.com/office/powerpoint/2010/main" val="2841589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6C76EA-E8B7-9434-5612-4872FC98CA92}"/>
              </a:ext>
            </a:extLst>
          </p:cNvPr>
          <p:cNvSpPr>
            <a:spLocks noGrp="1"/>
          </p:cNvSpPr>
          <p:nvPr>
            <p:ph type="sldNum" sz="quarter" idx="12"/>
          </p:nvPr>
        </p:nvSpPr>
        <p:spPr/>
        <p:txBody>
          <a:bodyPr/>
          <a:lstStyle/>
          <a:p>
            <a:fld id="{A5AEF524-62EC-C340-82A1-9F47B6C43E55}" type="slidenum">
              <a:rPr lang="en-US" smtClean="0"/>
              <a:t>18</a:t>
            </a:fld>
            <a:endParaRPr lang="en-US"/>
          </a:p>
        </p:txBody>
      </p:sp>
      <p:sp>
        <p:nvSpPr>
          <p:cNvPr id="22" name="Title 1">
            <a:extLst>
              <a:ext uri="{FF2B5EF4-FFF2-40B4-BE49-F238E27FC236}">
                <a16:creationId xmlns:a16="http://schemas.microsoft.com/office/drawing/2014/main" id="{9289935F-B911-167D-34BD-5203404EEE3C}"/>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Preparation &amp; Set Up</a:t>
            </a:r>
          </a:p>
        </p:txBody>
      </p:sp>
      <p:pic>
        <p:nvPicPr>
          <p:cNvPr id="7" name="Picture 6" descr="A white machine with a screen and a blue screen&#10;&#10;Description automatically generated">
            <a:extLst>
              <a:ext uri="{FF2B5EF4-FFF2-40B4-BE49-F238E27FC236}">
                <a16:creationId xmlns:a16="http://schemas.microsoft.com/office/drawing/2014/main" id="{607B2F25-2CF7-CF78-63B8-A35BF08DB3FD}"/>
              </a:ext>
            </a:extLst>
          </p:cNvPr>
          <p:cNvPicPr>
            <a:picLocks noChangeAspect="1"/>
          </p:cNvPicPr>
          <p:nvPr/>
        </p:nvPicPr>
        <p:blipFill>
          <a:blip r:embed="rId3"/>
          <a:stretch>
            <a:fillRect/>
          </a:stretch>
        </p:blipFill>
        <p:spPr>
          <a:xfrm rot="5400000">
            <a:off x="6681310" y="2088415"/>
            <a:ext cx="3799612" cy="2832314"/>
          </a:xfrm>
          <a:prstGeom prst="rect">
            <a:avLst/>
          </a:prstGeom>
        </p:spPr>
      </p:pic>
      <p:pic>
        <p:nvPicPr>
          <p:cNvPr id="8" name="Picture 7" descr="A blue and white machine&#10;&#10;Description automatically generated">
            <a:extLst>
              <a:ext uri="{FF2B5EF4-FFF2-40B4-BE49-F238E27FC236}">
                <a16:creationId xmlns:a16="http://schemas.microsoft.com/office/drawing/2014/main" id="{628C0A50-E39E-2B2E-808C-993466719A24}"/>
              </a:ext>
            </a:extLst>
          </p:cNvPr>
          <p:cNvPicPr>
            <a:picLocks noChangeAspect="1"/>
          </p:cNvPicPr>
          <p:nvPr/>
        </p:nvPicPr>
        <p:blipFill>
          <a:blip r:embed="rId4"/>
          <a:stretch>
            <a:fillRect/>
          </a:stretch>
        </p:blipFill>
        <p:spPr>
          <a:xfrm rot="5400000">
            <a:off x="3698360" y="2088416"/>
            <a:ext cx="3799611" cy="2832312"/>
          </a:xfrm>
          <a:prstGeom prst="rect">
            <a:avLst/>
          </a:prstGeom>
        </p:spPr>
      </p:pic>
      <p:pic>
        <p:nvPicPr>
          <p:cNvPr id="12" name="Graphic 11" descr="Clock with solid fill">
            <a:extLst>
              <a:ext uri="{FF2B5EF4-FFF2-40B4-BE49-F238E27FC236}">
                <a16:creationId xmlns:a16="http://schemas.microsoft.com/office/drawing/2014/main" id="{26CBB2C4-52C8-920F-CE8A-5A770EE625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309" y="1987002"/>
            <a:ext cx="914400" cy="918794"/>
          </a:xfrm>
          <a:prstGeom prst="rect">
            <a:avLst/>
          </a:prstGeom>
        </p:spPr>
      </p:pic>
      <p:pic>
        <p:nvPicPr>
          <p:cNvPr id="14" name="Graphic 13" descr="Thermometer with solid fill">
            <a:extLst>
              <a:ext uri="{FF2B5EF4-FFF2-40B4-BE49-F238E27FC236}">
                <a16:creationId xmlns:a16="http://schemas.microsoft.com/office/drawing/2014/main" id="{10AF2F14-4DF3-193F-2A01-C63155C59F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03309" y="3024198"/>
            <a:ext cx="914400" cy="918794"/>
          </a:xfrm>
          <a:prstGeom prst="rect">
            <a:avLst/>
          </a:prstGeom>
        </p:spPr>
      </p:pic>
      <p:pic>
        <p:nvPicPr>
          <p:cNvPr id="16" name="Graphic 15" descr="Open book with solid fill">
            <a:extLst>
              <a:ext uri="{FF2B5EF4-FFF2-40B4-BE49-F238E27FC236}">
                <a16:creationId xmlns:a16="http://schemas.microsoft.com/office/drawing/2014/main" id="{41F32614-4D45-5063-E5EF-2DBF0D5A572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3309" y="4061393"/>
            <a:ext cx="914400" cy="918794"/>
          </a:xfrm>
          <a:prstGeom prst="rect">
            <a:avLst/>
          </a:prstGeom>
        </p:spPr>
      </p:pic>
      <p:sp>
        <p:nvSpPr>
          <p:cNvPr id="17" name="TextBox 16">
            <a:extLst>
              <a:ext uri="{FF2B5EF4-FFF2-40B4-BE49-F238E27FC236}">
                <a16:creationId xmlns:a16="http://schemas.microsoft.com/office/drawing/2014/main" id="{0A1F36A3-3FDE-044A-D204-9AAD94C80610}"/>
              </a:ext>
            </a:extLst>
          </p:cNvPr>
          <p:cNvSpPr txBox="1"/>
          <p:nvPr/>
        </p:nvSpPr>
        <p:spPr>
          <a:xfrm>
            <a:off x="1594638" y="2223877"/>
            <a:ext cx="2377440" cy="822960"/>
          </a:xfrm>
          <a:prstGeom prst="rect">
            <a:avLst/>
          </a:prstGeom>
          <a:noFill/>
        </p:spPr>
        <p:txBody>
          <a:bodyPr wrap="square" rtlCol="0">
            <a:spAutoFit/>
          </a:bodyPr>
          <a:lstStyle/>
          <a:p>
            <a:r>
              <a:rPr lang="en-US" sz="2800"/>
              <a:t>12 hours</a:t>
            </a:r>
          </a:p>
        </p:txBody>
      </p:sp>
      <p:sp>
        <p:nvSpPr>
          <p:cNvPr id="18" name="TextBox 17">
            <a:extLst>
              <a:ext uri="{FF2B5EF4-FFF2-40B4-BE49-F238E27FC236}">
                <a16:creationId xmlns:a16="http://schemas.microsoft.com/office/drawing/2014/main" id="{48A88E9B-E518-07C0-4D7D-F40D22AA2164}"/>
              </a:ext>
            </a:extLst>
          </p:cNvPr>
          <p:cNvSpPr txBox="1"/>
          <p:nvPr/>
        </p:nvSpPr>
        <p:spPr>
          <a:xfrm>
            <a:off x="1594638" y="3238446"/>
            <a:ext cx="2377440" cy="822960"/>
          </a:xfrm>
          <a:prstGeom prst="rect">
            <a:avLst/>
          </a:prstGeom>
          <a:noFill/>
        </p:spPr>
        <p:txBody>
          <a:bodyPr wrap="square" rtlCol="0">
            <a:spAutoFit/>
          </a:bodyPr>
          <a:lstStyle/>
          <a:p>
            <a:r>
              <a:rPr lang="en-US" sz="2800"/>
              <a:t>200 degrees C</a:t>
            </a:r>
          </a:p>
        </p:txBody>
      </p:sp>
      <p:sp>
        <p:nvSpPr>
          <p:cNvPr id="19" name="TextBox 18">
            <a:extLst>
              <a:ext uri="{FF2B5EF4-FFF2-40B4-BE49-F238E27FC236}">
                <a16:creationId xmlns:a16="http://schemas.microsoft.com/office/drawing/2014/main" id="{372BEC59-B441-226A-4ADB-B62EC7E66BF9}"/>
              </a:ext>
            </a:extLst>
          </p:cNvPr>
          <p:cNvSpPr txBox="1"/>
          <p:nvPr/>
        </p:nvSpPr>
        <p:spPr>
          <a:xfrm>
            <a:off x="1594638" y="4253015"/>
            <a:ext cx="2377440" cy="822960"/>
          </a:xfrm>
          <a:prstGeom prst="rect">
            <a:avLst/>
          </a:prstGeom>
          <a:noFill/>
        </p:spPr>
        <p:txBody>
          <a:bodyPr wrap="square" rtlCol="0">
            <a:spAutoFit/>
          </a:bodyPr>
          <a:lstStyle/>
          <a:p>
            <a:r>
              <a:rPr lang="en-US" sz="2800"/>
              <a:t>NASA research</a:t>
            </a:r>
          </a:p>
        </p:txBody>
      </p:sp>
      <p:sp>
        <p:nvSpPr>
          <p:cNvPr id="23" name="TextBox 22">
            <a:extLst>
              <a:ext uri="{FF2B5EF4-FFF2-40B4-BE49-F238E27FC236}">
                <a16:creationId xmlns:a16="http://schemas.microsoft.com/office/drawing/2014/main" id="{3B3A450E-1867-F4B0-A4B8-6BB01FC2A48A}"/>
              </a:ext>
            </a:extLst>
          </p:cNvPr>
          <p:cNvSpPr txBox="1"/>
          <p:nvPr/>
        </p:nvSpPr>
        <p:spPr>
          <a:xfrm>
            <a:off x="4920839" y="5476743"/>
            <a:ext cx="4274813" cy="338554"/>
          </a:xfrm>
          <a:prstGeom prst="rect">
            <a:avLst/>
          </a:prstGeom>
          <a:noFill/>
        </p:spPr>
        <p:txBody>
          <a:bodyPr wrap="square" lIns="91440" tIns="45720" rIns="91440" bIns="45720" rtlCol="0" anchor="t">
            <a:spAutoFit/>
          </a:bodyPr>
          <a:lstStyle/>
          <a:p>
            <a:pPr algn="ctr"/>
            <a:r>
              <a:rPr lang="en-US" sz="1600"/>
              <a:t>Ovens Room 124 at HPMI - </a:t>
            </a:r>
            <a:r>
              <a:rPr lang="en-US" sz="1600">
                <a:ea typeface="+mn-lt"/>
                <a:cs typeface="+mn-lt"/>
              </a:rPr>
              <a:t>Dehydrating Simulant</a:t>
            </a:r>
            <a:endParaRPr lang="en-US" sz="1600"/>
          </a:p>
        </p:txBody>
      </p:sp>
      <p:sp>
        <p:nvSpPr>
          <p:cNvPr id="13" name="Footer Placeholder 3">
            <a:extLst>
              <a:ext uri="{FF2B5EF4-FFF2-40B4-BE49-F238E27FC236}">
                <a16:creationId xmlns:a16="http://schemas.microsoft.com/office/drawing/2014/main" id="{2A0CE2C2-F5D6-400A-94C3-029D52618361}"/>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F683999D-7A8F-AE4B-74A7-1F4D4643285E}"/>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Peter </a:t>
            </a:r>
            <a:r>
              <a:rPr lang="en-US" err="1"/>
              <a:t>Mougey</a:t>
            </a:r>
            <a:endParaRPr lang="en-US"/>
          </a:p>
        </p:txBody>
      </p:sp>
    </p:spTree>
    <p:extLst>
      <p:ext uri="{BB962C8B-B14F-4D97-AF65-F5344CB8AC3E}">
        <p14:creationId xmlns:p14="http://schemas.microsoft.com/office/powerpoint/2010/main" val="25706218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4E6D0-5763-66FF-A71C-F7D61E4E45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CFFDB7-C688-F0B4-E16C-D01811B8B372}"/>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22" name="Title 1">
            <a:extLst>
              <a:ext uri="{FF2B5EF4-FFF2-40B4-BE49-F238E27FC236}">
                <a16:creationId xmlns:a16="http://schemas.microsoft.com/office/drawing/2014/main" id="{F91AC26D-CC81-233A-CA08-134B2D6EEC00}"/>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Preparation &amp; Set Up</a:t>
            </a:r>
          </a:p>
        </p:txBody>
      </p:sp>
      <p:sp>
        <p:nvSpPr>
          <p:cNvPr id="23" name="TextBox 22">
            <a:extLst>
              <a:ext uri="{FF2B5EF4-FFF2-40B4-BE49-F238E27FC236}">
                <a16:creationId xmlns:a16="http://schemas.microsoft.com/office/drawing/2014/main" id="{05BB6E2E-4952-B961-B9E4-D622183FFBB5}"/>
              </a:ext>
            </a:extLst>
          </p:cNvPr>
          <p:cNvSpPr txBox="1"/>
          <p:nvPr/>
        </p:nvSpPr>
        <p:spPr>
          <a:xfrm>
            <a:off x="909765" y="5774982"/>
            <a:ext cx="4416609" cy="338554"/>
          </a:xfrm>
          <a:prstGeom prst="rect">
            <a:avLst/>
          </a:prstGeom>
          <a:noFill/>
        </p:spPr>
        <p:txBody>
          <a:bodyPr wrap="square" lIns="91440" tIns="45720" rIns="91440" bIns="45720" rtlCol="0" anchor="t">
            <a:spAutoFit/>
          </a:bodyPr>
          <a:lstStyle/>
          <a:p>
            <a:pPr algn="ctr"/>
            <a:r>
              <a:rPr lang="en-US" sz="1600" err="1"/>
              <a:t>Fumehood</a:t>
            </a:r>
            <a:r>
              <a:rPr lang="en-US" sz="1600"/>
              <a:t> Room 124 at HPMI</a:t>
            </a:r>
          </a:p>
        </p:txBody>
      </p:sp>
      <p:sp>
        <p:nvSpPr>
          <p:cNvPr id="5" name="TextBox 4">
            <a:extLst>
              <a:ext uri="{FF2B5EF4-FFF2-40B4-BE49-F238E27FC236}">
                <a16:creationId xmlns:a16="http://schemas.microsoft.com/office/drawing/2014/main" id="{8F6F2E4F-DFFC-6A97-98A4-545F2B4CD4DE}"/>
              </a:ext>
            </a:extLst>
          </p:cNvPr>
          <p:cNvSpPr txBox="1"/>
          <p:nvPr/>
        </p:nvSpPr>
        <p:spPr>
          <a:xfrm>
            <a:off x="6096000" y="2167116"/>
            <a:ext cx="4572000"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800" err="1">
                <a:ea typeface="Calibri"/>
                <a:cs typeface="Calibri"/>
              </a:rPr>
              <a:t>Fumehood</a:t>
            </a:r>
            <a:endParaRPr lang="en-US" sz="2800">
              <a:ea typeface="Calibri"/>
              <a:cs typeface="Calibri"/>
            </a:endParaRPr>
          </a:p>
          <a:p>
            <a:pPr lvl="1"/>
            <a:r>
              <a:rPr lang="en-US" sz="2800">
                <a:ea typeface="Calibri"/>
                <a:cs typeface="Calibri"/>
                <a:sym typeface="Wingdings" pitchFamily="2" charset="2"/>
              </a:rPr>
              <a:t> </a:t>
            </a:r>
            <a:r>
              <a:rPr lang="en-US" sz="2800">
                <a:ea typeface="Calibri"/>
                <a:cs typeface="Calibri"/>
              </a:rPr>
              <a:t>Increase safety</a:t>
            </a:r>
          </a:p>
          <a:p>
            <a:pPr lvl="1"/>
            <a:r>
              <a:rPr lang="en-US" sz="2800">
                <a:ea typeface="Calibri"/>
                <a:cs typeface="Calibri"/>
                <a:sym typeface="Wingdings" pitchFamily="2" charset="2"/>
              </a:rPr>
              <a:t> </a:t>
            </a:r>
            <a:r>
              <a:rPr lang="en-US" sz="2800">
                <a:ea typeface="Calibri"/>
                <a:cs typeface="Calibri"/>
              </a:rPr>
              <a:t>Remove aerosolized particles</a:t>
            </a:r>
          </a:p>
          <a:p>
            <a:pPr lvl="1"/>
            <a:r>
              <a:rPr lang="en-US" sz="2800">
                <a:ea typeface="Calibri"/>
                <a:cs typeface="Calibri"/>
                <a:sym typeface="Wingdings" pitchFamily="2" charset="2"/>
              </a:rPr>
              <a:t></a:t>
            </a:r>
            <a:r>
              <a:rPr lang="en-US" sz="2800">
                <a:ea typeface="Calibri"/>
                <a:cs typeface="Calibri"/>
              </a:rPr>
              <a:t> Reduce inhalation risks</a:t>
            </a:r>
          </a:p>
          <a:p>
            <a:pPr marL="742950" lvl="1" indent="-285750">
              <a:buFont typeface="Courier New"/>
              <a:buChar char="o"/>
            </a:pPr>
            <a:endParaRPr lang="en-US">
              <a:ea typeface="Calibri"/>
              <a:cs typeface="Calibri"/>
            </a:endParaRPr>
          </a:p>
        </p:txBody>
      </p:sp>
      <p:pic>
        <p:nvPicPr>
          <p:cNvPr id="10" name="Picture 9" descr="A room with a pipe and pipes&#10;&#10;Description automatically generated with medium confidence">
            <a:extLst>
              <a:ext uri="{FF2B5EF4-FFF2-40B4-BE49-F238E27FC236}">
                <a16:creationId xmlns:a16="http://schemas.microsoft.com/office/drawing/2014/main" id="{D510D5F6-91F7-1C13-2B29-90F05852704E}"/>
              </a:ext>
            </a:extLst>
          </p:cNvPr>
          <p:cNvPicPr>
            <a:picLocks noChangeAspect="1"/>
          </p:cNvPicPr>
          <p:nvPr/>
        </p:nvPicPr>
        <p:blipFill>
          <a:blip r:embed="rId3"/>
          <a:stretch>
            <a:fillRect/>
          </a:stretch>
        </p:blipFill>
        <p:spPr>
          <a:xfrm>
            <a:off x="511870" y="1427552"/>
            <a:ext cx="5584130" cy="4318098"/>
          </a:xfrm>
          <a:prstGeom prst="rect">
            <a:avLst/>
          </a:prstGeom>
        </p:spPr>
      </p:pic>
      <p:sp>
        <p:nvSpPr>
          <p:cNvPr id="13" name="Footer Placeholder 3">
            <a:extLst>
              <a:ext uri="{FF2B5EF4-FFF2-40B4-BE49-F238E27FC236}">
                <a16:creationId xmlns:a16="http://schemas.microsoft.com/office/drawing/2014/main" id="{B63BBD97-1E1C-53A2-C4BB-A8BEED31EB95}"/>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ext Placeholder 17">
            <a:extLst>
              <a:ext uri="{FF2B5EF4-FFF2-40B4-BE49-F238E27FC236}">
                <a16:creationId xmlns:a16="http://schemas.microsoft.com/office/drawing/2014/main" id="{19CC3CDA-0524-7CD0-2CCC-874E92BBD61C}"/>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Peter </a:t>
            </a:r>
            <a:r>
              <a:rPr lang="en-US" err="1"/>
              <a:t>Mougey</a:t>
            </a:r>
            <a:endParaRPr lang="en-US"/>
          </a:p>
        </p:txBody>
      </p:sp>
    </p:spTree>
    <p:extLst>
      <p:ext uri="{BB962C8B-B14F-4D97-AF65-F5344CB8AC3E}">
        <p14:creationId xmlns:p14="http://schemas.microsoft.com/office/powerpoint/2010/main" val="190420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AAD054D-EDC7-8EC7-7983-F20A56786C56}"/>
              </a:ext>
            </a:extLst>
          </p:cNvPr>
          <p:cNvSpPr/>
          <p:nvPr/>
        </p:nvSpPr>
        <p:spPr>
          <a:xfrm>
            <a:off x="102340" y="2382044"/>
            <a:ext cx="1855939" cy="3881596"/>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2359A9A-23CC-C77F-81D1-86A6D5C1F121}"/>
              </a:ext>
            </a:extLst>
          </p:cNvPr>
          <p:cNvSpPr/>
          <p:nvPr/>
        </p:nvSpPr>
        <p:spPr>
          <a:xfrm>
            <a:off x="7055032" y="2382044"/>
            <a:ext cx="1855939" cy="3881596"/>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D2DAA2D-0BD0-27D3-7B3C-D4ACFA3461E1}"/>
              </a:ext>
            </a:extLst>
          </p:cNvPr>
          <p:cNvSpPr/>
          <p:nvPr/>
        </p:nvSpPr>
        <p:spPr>
          <a:xfrm>
            <a:off x="3578686" y="2382044"/>
            <a:ext cx="1855939" cy="3881596"/>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AD241711-CE8E-3D1C-4B2E-05E0448082D0}"/>
              </a:ext>
            </a:extLst>
          </p:cNvPr>
          <p:cNvSpPr/>
          <p:nvPr/>
        </p:nvSpPr>
        <p:spPr>
          <a:xfrm>
            <a:off x="1840513" y="1021080"/>
            <a:ext cx="1855939" cy="3995231"/>
          </a:xfrm>
          <a:prstGeom prst="roundRect">
            <a:avLst/>
          </a:prstGeom>
          <a:solidFill>
            <a:srgbClr val="77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31F7F6D4-D116-94B4-7329-4B78E66FC5F6}"/>
              </a:ext>
            </a:extLst>
          </p:cNvPr>
          <p:cNvSpPr/>
          <p:nvPr/>
        </p:nvSpPr>
        <p:spPr>
          <a:xfrm>
            <a:off x="8793207" y="1021080"/>
            <a:ext cx="1855939" cy="3995231"/>
          </a:xfrm>
          <a:prstGeom prst="roundRect">
            <a:avLst/>
          </a:prstGeom>
          <a:solidFill>
            <a:srgbClr val="FACA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167DE50-34E8-A2CC-D6F1-1E9F376A6B25}"/>
              </a:ext>
            </a:extLst>
          </p:cNvPr>
          <p:cNvSpPr/>
          <p:nvPr/>
        </p:nvSpPr>
        <p:spPr>
          <a:xfrm>
            <a:off x="5316859" y="1021080"/>
            <a:ext cx="1855939" cy="399523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3">
            <a:extLst>
              <a:ext uri="{FF2B5EF4-FFF2-40B4-BE49-F238E27FC236}">
                <a16:creationId xmlns:a16="http://schemas.microsoft.com/office/drawing/2014/main" id="{0FD0C3F5-44DF-738B-C38D-212C8DC17E6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a:pPr/>
              <a:t>2</a:t>
            </a:fld>
            <a:endParaRPr lang="en-US"/>
          </a:p>
        </p:txBody>
      </p:sp>
      <p:sp>
        <p:nvSpPr>
          <p:cNvPr id="44" name="Footer Placeholder 2">
            <a:extLst>
              <a:ext uri="{FF2B5EF4-FFF2-40B4-BE49-F238E27FC236}">
                <a16:creationId xmlns:a16="http://schemas.microsoft.com/office/drawing/2014/main" id="{C08F698B-2A3E-293A-A568-278A45D7655B}"/>
              </a:ext>
            </a:extLst>
          </p:cNvPr>
          <p:cNvSpPr>
            <a:spLocks noGrp="1"/>
          </p:cNvSpPr>
          <p:nvPr>
            <p:ph type="ftr" sz="quarter" idx="11"/>
          </p:nvPr>
        </p:nvSpPr>
        <p:spPr>
          <a:xfrm>
            <a:off x="533400" y="6377940"/>
            <a:ext cx="4274813" cy="274320"/>
          </a:xfrm>
        </p:spPr>
        <p:txBody>
          <a:bodyPr/>
          <a:lstStyle/>
          <a:p>
            <a:r>
              <a:rPr lang="en-US"/>
              <a:t>Department of Mechanical Engineering</a:t>
            </a:r>
          </a:p>
        </p:txBody>
      </p:sp>
      <p:pic>
        <p:nvPicPr>
          <p:cNvPr id="46" name="Picture Placeholder 1" descr="A person with long black hair&#10;&#10;Description automatically generated">
            <a:extLst>
              <a:ext uri="{FF2B5EF4-FFF2-40B4-BE49-F238E27FC236}">
                <a16:creationId xmlns:a16="http://schemas.microsoft.com/office/drawing/2014/main" id="{3A22F556-7BE5-57FE-FC14-2F0B01CFD51E}"/>
              </a:ext>
            </a:extLst>
          </p:cNvPr>
          <p:cNvPicPr>
            <a:picLocks noChangeAspect="1"/>
          </p:cNvPicPr>
          <p:nvPr/>
        </p:nvPicPr>
        <p:blipFill>
          <a:blip r:embed="rId3"/>
          <a:srcRect l="12776" t="19335" r="3212" b="629"/>
          <a:stretch/>
        </p:blipFill>
        <p:spPr>
          <a:xfrm>
            <a:off x="5473798" y="2595021"/>
            <a:ext cx="1544479" cy="2212939"/>
          </a:xfrm>
          <a:prstGeom prst="rect">
            <a:avLst/>
          </a:prstGeom>
        </p:spPr>
      </p:pic>
      <p:sp>
        <p:nvSpPr>
          <p:cNvPr id="48" name="Text Placeholder 20">
            <a:extLst>
              <a:ext uri="{FF2B5EF4-FFF2-40B4-BE49-F238E27FC236}">
                <a16:creationId xmlns:a16="http://schemas.microsoft.com/office/drawing/2014/main" id="{F0A0AEF0-EA45-2895-1480-39E90A4951DA}"/>
              </a:ext>
            </a:extLst>
          </p:cNvPr>
          <p:cNvSpPr txBox="1">
            <a:spLocks/>
          </p:cNvSpPr>
          <p:nvPr/>
        </p:nvSpPr>
        <p:spPr>
          <a:xfrm>
            <a:off x="2085898" y="1064698"/>
            <a:ext cx="1493968" cy="74687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solidFill>
                  <a:srgbClr val="DA7D34"/>
                </a:solidFill>
                <a:ea typeface="Calibri"/>
                <a:cs typeface="Calibri"/>
              </a:rPr>
              <a:t>Nia Britton</a:t>
            </a:r>
            <a:endParaRPr lang="en-US" sz="1800">
              <a:solidFill>
                <a:srgbClr val="DA7D34"/>
              </a:solidFill>
              <a:ea typeface="Calibri"/>
              <a:cs typeface="Calibri"/>
            </a:endParaRPr>
          </a:p>
          <a:p>
            <a:pPr marL="0" indent="0">
              <a:buNone/>
            </a:pPr>
            <a:r>
              <a:rPr lang="en-US" sz="1800">
                <a:solidFill>
                  <a:srgbClr val="DA7D34"/>
                </a:solidFill>
              </a:rPr>
              <a:t>Manufacturer</a:t>
            </a:r>
            <a:endParaRPr lang="en-US" sz="1800">
              <a:solidFill>
                <a:srgbClr val="DA7D34"/>
              </a:solidFill>
              <a:ea typeface="Calibri"/>
              <a:cs typeface="Calibri"/>
            </a:endParaRPr>
          </a:p>
        </p:txBody>
      </p:sp>
      <p:sp>
        <p:nvSpPr>
          <p:cNvPr id="50" name="Text Placeholder 22">
            <a:extLst>
              <a:ext uri="{FF2B5EF4-FFF2-40B4-BE49-F238E27FC236}">
                <a16:creationId xmlns:a16="http://schemas.microsoft.com/office/drawing/2014/main" id="{D471480A-FFB6-85D6-97ED-A23CBB2597F1}"/>
              </a:ext>
            </a:extLst>
          </p:cNvPr>
          <p:cNvSpPr txBox="1">
            <a:spLocks/>
          </p:cNvSpPr>
          <p:nvPr/>
        </p:nvSpPr>
        <p:spPr>
          <a:xfrm>
            <a:off x="5506183" y="1052486"/>
            <a:ext cx="1574009" cy="12639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3F"/>
                </a:solidFill>
                <a:ea typeface="Calibri"/>
                <a:cs typeface="Calibri"/>
              </a:rPr>
              <a:t>Kendall Kovacs</a:t>
            </a:r>
            <a:endParaRPr lang="en-US"/>
          </a:p>
          <a:p>
            <a:pPr marL="0" indent="0">
              <a:buNone/>
            </a:pPr>
            <a:r>
              <a:rPr lang="en-US" sz="1700">
                <a:solidFill>
                  <a:srgbClr val="772F3F"/>
                </a:solidFill>
                <a:cs typeface="Calibri"/>
              </a:rPr>
              <a:t>Simulant Specialist</a:t>
            </a:r>
            <a:endParaRPr lang="en-US" sz="1700">
              <a:solidFill>
                <a:srgbClr val="772F3F"/>
              </a:solidFill>
              <a:ea typeface="Calibri"/>
              <a:cs typeface="Calibri"/>
            </a:endParaRPr>
          </a:p>
        </p:txBody>
      </p:sp>
      <p:sp>
        <p:nvSpPr>
          <p:cNvPr id="52" name="Text Placeholder 23">
            <a:extLst>
              <a:ext uri="{FF2B5EF4-FFF2-40B4-BE49-F238E27FC236}">
                <a16:creationId xmlns:a16="http://schemas.microsoft.com/office/drawing/2014/main" id="{49C12068-AC0B-DB58-78FF-7A37DCC6347F}"/>
              </a:ext>
            </a:extLst>
          </p:cNvPr>
          <p:cNvSpPr txBox="1">
            <a:spLocks/>
          </p:cNvSpPr>
          <p:nvPr/>
        </p:nvSpPr>
        <p:spPr>
          <a:xfrm>
            <a:off x="315526" y="4782487"/>
            <a:ext cx="1583049" cy="104233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3F"/>
                </a:solidFill>
              </a:rPr>
              <a:t>Mina </a:t>
            </a:r>
            <a:r>
              <a:rPr lang="en-US" sz="2400" err="1">
                <a:solidFill>
                  <a:srgbClr val="772F3F"/>
                </a:solidFill>
              </a:rPr>
              <a:t>Brahmbhatt</a:t>
            </a:r>
            <a:endParaRPr lang="en-US" sz="2400">
              <a:solidFill>
                <a:srgbClr val="772F3F"/>
              </a:solidFill>
              <a:ea typeface="Calibri"/>
              <a:cs typeface="Calibri"/>
            </a:endParaRPr>
          </a:p>
          <a:p>
            <a:pPr marL="0" indent="0">
              <a:buNone/>
            </a:pPr>
            <a:r>
              <a:rPr lang="en-US" sz="1800">
                <a:solidFill>
                  <a:srgbClr val="772F3F"/>
                </a:solidFill>
              </a:rPr>
              <a:t>Manufacturer</a:t>
            </a:r>
            <a:endParaRPr lang="en-US" sz="1800">
              <a:solidFill>
                <a:srgbClr val="772F3F"/>
              </a:solidFill>
              <a:ea typeface="Calibri"/>
              <a:cs typeface="Calibri"/>
            </a:endParaRPr>
          </a:p>
        </p:txBody>
      </p:sp>
      <p:pic>
        <p:nvPicPr>
          <p:cNvPr id="54" name="Picture Placeholder 4" descr="A person in a blue suit&#10;&#10;Description automatically generated">
            <a:extLst>
              <a:ext uri="{FF2B5EF4-FFF2-40B4-BE49-F238E27FC236}">
                <a16:creationId xmlns:a16="http://schemas.microsoft.com/office/drawing/2014/main" id="{B7229082-E02B-2093-7B5A-7194AC4DB522}"/>
              </a:ext>
            </a:extLst>
          </p:cNvPr>
          <p:cNvPicPr>
            <a:picLocks noChangeAspect="1"/>
          </p:cNvPicPr>
          <p:nvPr/>
        </p:nvPicPr>
        <p:blipFill>
          <a:blip r:embed="rId4"/>
          <a:srcRect l="1600" t="743" b="836"/>
          <a:stretch/>
        </p:blipFill>
        <p:spPr>
          <a:xfrm>
            <a:off x="7205102" y="2423400"/>
            <a:ext cx="1534251" cy="2338795"/>
          </a:xfrm>
          <a:prstGeom prst="rect">
            <a:avLst/>
          </a:prstGeom>
        </p:spPr>
      </p:pic>
      <p:pic>
        <p:nvPicPr>
          <p:cNvPr id="56" name="Picture Placeholder 6" descr="A person wearing glasses and a white shirt&#10;&#10;Description automatically generated">
            <a:extLst>
              <a:ext uri="{FF2B5EF4-FFF2-40B4-BE49-F238E27FC236}">
                <a16:creationId xmlns:a16="http://schemas.microsoft.com/office/drawing/2014/main" id="{9D3D722A-D316-22FC-F6FC-9059022BFB8A}"/>
              </a:ext>
            </a:extLst>
          </p:cNvPr>
          <p:cNvPicPr>
            <a:picLocks noChangeAspect="1"/>
          </p:cNvPicPr>
          <p:nvPr/>
        </p:nvPicPr>
        <p:blipFill>
          <a:blip r:embed="rId5"/>
          <a:srcRect l="16" r="16"/>
          <a:stretch/>
        </p:blipFill>
        <p:spPr>
          <a:xfrm>
            <a:off x="283687" y="2416535"/>
            <a:ext cx="1493244" cy="2332559"/>
          </a:xfrm>
          <a:prstGeom prst="rect">
            <a:avLst/>
          </a:prstGeom>
        </p:spPr>
      </p:pic>
      <p:sp>
        <p:nvSpPr>
          <p:cNvPr id="58" name="Text Placeholder 24">
            <a:extLst>
              <a:ext uri="{FF2B5EF4-FFF2-40B4-BE49-F238E27FC236}">
                <a16:creationId xmlns:a16="http://schemas.microsoft.com/office/drawing/2014/main" id="{728B3D42-83A8-2B4E-828C-D93D447A2A61}"/>
              </a:ext>
            </a:extLst>
          </p:cNvPr>
          <p:cNvSpPr txBox="1">
            <a:spLocks/>
          </p:cNvSpPr>
          <p:nvPr/>
        </p:nvSpPr>
        <p:spPr>
          <a:xfrm>
            <a:off x="3847112" y="4717158"/>
            <a:ext cx="1342662" cy="104233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DA7D33"/>
                </a:solidFill>
                <a:ea typeface="Calibri"/>
                <a:cs typeface="Calibri"/>
              </a:rPr>
              <a:t>Ryan </a:t>
            </a:r>
            <a:r>
              <a:rPr lang="en-US" sz="2400" err="1">
                <a:solidFill>
                  <a:srgbClr val="DA7D33"/>
                </a:solidFill>
                <a:ea typeface="Calibri"/>
                <a:cs typeface="Calibri"/>
              </a:rPr>
              <a:t>Dreibelbis</a:t>
            </a:r>
            <a:endParaRPr lang="en-US">
              <a:solidFill>
                <a:srgbClr val="DA7D33"/>
              </a:solidFill>
              <a:cs typeface="Calibri"/>
            </a:endParaRPr>
          </a:p>
          <a:p>
            <a:pPr marL="0" indent="0">
              <a:buNone/>
            </a:pPr>
            <a:r>
              <a:rPr lang="en-US" sz="1800">
                <a:solidFill>
                  <a:srgbClr val="DA7D33"/>
                </a:solidFill>
                <a:cs typeface="Calibri"/>
              </a:rPr>
              <a:t>CFD Analyst</a:t>
            </a:r>
            <a:endParaRPr lang="en-US" sz="1800">
              <a:solidFill>
                <a:srgbClr val="DA7D33"/>
              </a:solidFill>
              <a:ea typeface="Calibri"/>
              <a:cs typeface="Calibri"/>
            </a:endParaRPr>
          </a:p>
        </p:txBody>
      </p:sp>
      <p:sp>
        <p:nvSpPr>
          <p:cNvPr id="60" name="Text Placeholder 28">
            <a:extLst>
              <a:ext uri="{FF2B5EF4-FFF2-40B4-BE49-F238E27FC236}">
                <a16:creationId xmlns:a16="http://schemas.microsoft.com/office/drawing/2014/main" id="{08FD25A5-0F8B-3760-8078-E0E68638AE03}"/>
              </a:ext>
            </a:extLst>
          </p:cNvPr>
          <p:cNvSpPr txBox="1">
            <a:spLocks/>
          </p:cNvSpPr>
          <p:nvPr/>
        </p:nvSpPr>
        <p:spPr>
          <a:xfrm>
            <a:off x="7279345" y="4763935"/>
            <a:ext cx="1630444" cy="104233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DA7D33"/>
                </a:solidFill>
                <a:ea typeface="Calibri"/>
                <a:cs typeface="Calibri"/>
              </a:rPr>
              <a:t>Peter </a:t>
            </a:r>
            <a:r>
              <a:rPr lang="en-US" sz="2400" err="1">
                <a:solidFill>
                  <a:srgbClr val="DA7D33"/>
                </a:solidFill>
                <a:ea typeface="Calibri"/>
                <a:cs typeface="Calibri"/>
              </a:rPr>
              <a:t>Mougey</a:t>
            </a:r>
            <a:endParaRPr lang="en-US" sz="2400">
              <a:solidFill>
                <a:srgbClr val="DA7D33"/>
              </a:solidFill>
              <a:ea typeface="Calibri"/>
              <a:cs typeface="Calibri"/>
            </a:endParaRPr>
          </a:p>
          <a:p>
            <a:pPr marL="0" indent="0">
              <a:buNone/>
            </a:pPr>
            <a:r>
              <a:rPr lang="en-US" sz="1800">
                <a:solidFill>
                  <a:srgbClr val="DA7D33"/>
                </a:solidFill>
                <a:cs typeface="Calibri"/>
              </a:rPr>
              <a:t>Manufacturer</a:t>
            </a:r>
            <a:endParaRPr lang="en-US" sz="1800">
              <a:solidFill>
                <a:srgbClr val="DA7D33"/>
              </a:solidFill>
              <a:ea typeface="Calibri"/>
              <a:cs typeface="Calibri"/>
            </a:endParaRPr>
          </a:p>
        </p:txBody>
      </p:sp>
      <p:sp>
        <p:nvSpPr>
          <p:cNvPr id="62" name="Text Placeholder 29">
            <a:extLst>
              <a:ext uri="{FF2B5EF4-FFF2-40B4-BE49-F238E27FC236}">
                <a16:creationId xmlns:a16="http://schemas.microsoft.com/office/drawing/2014/main" id="{B273EF2A-D863-C842-B2AA-C79896D09061}"/>
              </a:ext>
            </a:extLst>
          </p:cNvPr>
          <p:cNvSpPr txBox="1">
            <a:spLocks/>
          </p:cNvSpPr>
          <p:nvPr/>
        </p:nvSpPr>
        <p:spPr>
          <a:xfrm>
            <a:off x="9065629" y="1065335"/>
            <a:ext cx="1445441" cy="150297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ea typeface="Calibri"/>
                <a:cs typeface="Calibri"/>
              </a:rPr>
              <a:t>Lawrence Terrell</a:t>
            </a:r>
            <a:endParaRPr lang="en-US">
              <a:solidFill>
                <a:srgbClr val="772F40"/>
              </a:solidFill>
              <a:ea typeface="Calibri"/>
              <a:cs typeface="Calibri"/>
            </a:endParaRPr>
          </a:p>
          <a:p>
            <a:pPr marL="0" indent="0">
              <a:buNone/>
            </a:pPr>
            <a:r>
              <a:rPr lang="en-US" sz="1800">
                <a:solidFill>
                  <a:srgbClr val="772F40"/>
                </a:solidFill>
                <a:ea typeface="Calibri"/>
                <a:cs typeface="Calibri"/>
              </a:rPr>
              <a:t>CFD Analyst</a:t>
            </a:r>
          </a:p>
          <a:p>
            <a:endParaRPr lang="en-US" sz="2400">
              <a:solidFill>
                <a:srgbClr val="772F3F"/>
              </a:solidFill>
              <a:ea typeface="Calibri"/>
              <a:cs typeface="Calibri"/>
            </a:endParaRPr>
          </a:p>
        </p:txBody>
      </p:sp>
      <p:pic>
        <p:nvPicPr>
          <p:cNvPr id="64" name="Picture Placeholder 7" descr="A person wearing glasses and a white shirt&#10;&#10;Description automatically generated">
            <a:extLst>
              <a:ext uri="{FF2B5EF4-FFF2-40B4-BE49-F238E27FC236}">
                <a16:creationId xmlns:a16="http://schemas.microsoft.com/office/drawing/2014/main" id="{55C7F3FA-453D-13AF-F24B-745F6F8C5CAD}"/>
              </a:ext>
            </a:extLst>
          </p:cNvPr>
          <p:cNvPicPr>
            <a:picLocks noChangeAspect="1"/>
          </p:cNvPicPr>
          <p:nvPr/>
        </p:nvPicPr>
        <p:blipFill>
          <a:blip r:embed="rId6"/>
          <a:srcRect l="12571" t="510" r="11233" b="-661"/>
          <a:stretch/>
        </p:blipFill>
        <p:spPr>
          <a:xfrm>
            <a:off x="9068176" y="2416535"/>
            <a:ext cx="1363522" cy="2347181"/>
          </a:xfrm>
          <a:prstGeom prst="rect">
            <a:avLst/>
          </a:prstGeom>
        </p:spPr>
      </p:pic>
      <p:pic>
        <p:nvPicPr>
          <p:cNvPr id="66" name="Picture Placeholder 1" descr="A person wearing a white shirt and a pearl necklace&#10;&#10;Description automatically generated">
            <a:extLst>
              <a:ext uri="{FF2B5EF4-FFF2-40B4-BE49-F238E27FC236}">
                <a16:creationId xmlns:a16="http://schemas.microsoft.com/office/drawing/2014/main" id="{A6F74803-FE07-0BF9-E17D-D1722A9F22B1}"/>
              </a:ext>
            </a:extLst>
          </p:cNvPr>
          <p:cNvPicPr>
            <a:picLocks noChangeAspect="1"/>
          </p:cNvPicPr>
          <p:nvPr/>
        </p:nvPicPr>
        <p:blipFill>
          <a:blip r:embed="rId7"/>
          <a:srcRect l="-1561" t="2817" r="1026" b="3902"/>
          <a:stretch/>
        </p:blipFill>
        <p:spPr>
          <a:xfrm>
            <a:off x="1950028" y="2416535"/>
            <a:ext cx="1651069" cy="2329640"/>
          </a:xfrm>
          <a:prstGeom prst="rect">
            <a:avLst/>
          </a:prstGeom>
        </p:spPr>
      </p:pic>
      <p:pic>
        <p:nvPicPr>
          <p:cNvPr id="68" name="Picture 67" descr="A person with a beard smiling for a picture&#10;&#10;Description automatically generated">
            <a:extLst>
              <a:ext uri="{FF2B5EF4-FFF2-40B4-BE49-F238E27FC236}">
                <a16:creationId xmlns:a16="http://schemas.microsoft.com/office/drawing/2014/main" id="{B6A23272-439D-CB0C-5D90-747C80A112AB}"/>
              </a:ext>
            </a:extLst>
          </p:cNvPr>
          <p:cNvPicPr>
            <a:picLocks noChangeAspect="1"/>
          </p:cNvPicPr>
          <p:nvPr/>
        </p:nvPicPr>
        <p:blipFill>
          <a:blip r:embed="rId8">
            <a:alphaModFix/>
          </a:blip>
          <a:srcRect l="135" r="-568" b="-348"/>
          <a:stretch/>
        </p:blipFill>
        <p:spPr>
          <a:xfrm>
            <a:off x="3739870" y="2485183"/>
            <a:ext cx="1533371" cy="2199207"/>
          </a:xfrm>
          <a:prstGeom prst="rect">
            <a:avLst/>
          </a:prstGeom>
          <a:ln>
            <a:noFill/>
          </a:ln>
          <a:effectLst>
            <a:outerShdw blurRad="190500" algn="tl" rotWithShape="0">
              <a:srgbClr val="000000">
                <a:alpha val="70000"/>
              </a:srgbClr>
            </a:outerShdw>
          </a:effectLst>
        </p:spPr>
      </p:pic>
      <p:sp>
        <p:nvSpPr>
          <p:cNvPr id="9" name="Title 6">
            <a:extLst>
              <a:ext uri="{FF2B5EF4-FFF2-40B4-BE49-F238E27FC236}">
                <a16:creationId xmlns:a16="http://schemas.microsoft.com/office/drawing/2014/main" id="{C37E57B8-B7DA-CD5B-50A7-A0ED85C49070}"/>
              </a:ext>
            </a:extLst>
          </p:cNvPr>
          <p:cNvSpPr txBox="1">
            <a:spLocks/>
          </p:cNvSpPr>
          <p:nvPr/>
        </p:nvSpPr>
        <p:spPr>
          <a:xfrm>
            <a:off x="1950028" y="667478"/>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t>Presenter</a:t>
            </a:r>
          </a:p>
        </p:txBody>
      </p:sp>
      <p:sp>
        <p:nvSpPr>
          <p:cNvPr id="14" name="Title 6">
            <a:extLst>
              <a:ext uri="{FF2B5EF4-FFF2-40B4-BE49-F238E27FC236}">
                <a16:creationId xmlns:a16="http://schemas.microsoft.com/office/drawing/2014/main" id="{2F03397D-2F75-F4C9-50A1-77534BE432AF}"/>
              </a:ext>
            </a:extLst>
          </p:cNvPr>
          <p:cNvSpPr txBox="1">
            <a:spLocks/>
          </p:cNvSpPr>
          <p:nvPr/>
        </p:nvSpPr>
        <p:spPr>
          <a:xfrm>
            <a:off x="7232375" y="6298131"/>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t>Presenter</a:t>
            </a:r>
          </a:p>
        </p:txBody>
      </p:sp>
      <p:sp>
        <p:nvSpPr>
          <p:cNvPr id="16" name="Title 6">
            <a:extLst>
              <a:ext uri="{FF2B5EF4-FFF2-40B4-BE49-F238E27FC236}">
                <a16:creationId xmlns:a16="http://schemas.microsoft.com/office/drawing/2014/main" id="{7E4FCFC3-6094-E1A8-23F0-85B14C929017}"/>
              </a:ext>
            </a:extLst>
          </p:cNvPr>
          <p:cNvSpPr txBox="1">
            <a:spLocks/>
          </p:cNvSpPr>
          <p:nvPr/>
        </p:nvSpPr>
        <p:spPr>
          <a:xfrm>
            <a:off x="3712409" y="6298131"/>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t>Presenter</a:t>
            </a:r>
          </a:p>
        </p:txBody>
      </p:sp>
      <p:sp>
        <p:nvSpPr>
          <p:cNvPr id="47" name="Title 18">
            <a:extLst>
              <a:ext uri="{FF2B5EF4-FFF2-40B4-BE49-F238E27FC236}">
                <a16:creationId xmlns:a16="http://schemas.microsoft.com/office/drawing/2014/main" id="{91F49F32-7942-1BD7-9A55-B8DE71738D4A}"/>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Our Team</a:t>
            </a:r>
          </a:p>
        </p:txBody>
      </p:sp>
      <p:sp>
        <p:nvSpPr>
          <p:cNvPr id="7" name="Text Placeholder 5">
            <a:extLst>
              <a:ext uri="{FF2B5EF4-FFF2-40B4-BE49-F238E27FC236}">
                <a16:creationId xmlns:a16="http://schemas.microsoft.com/office/drawing/2014/main" id="{118C3A8C-EE8A-2325-3265-EE501D292111}"/>
              </a:ext>
            </a:extLst>
          </p:cNvPr>
          <p:cNvSpPr>
            <a:spLocks noGrp="1"/>
          </p:cNvSpPr>
          <p:nvPr>
            <p:ph type="body" sz="quarter" idx="13"/>
          </p:nvPr>
        </p:nvSpPr>
        <p:spPr>
          <a:xfrm>
            <a:off x="10668000" y="0"/>
            <a:ext cx="1524000" cy="757130"/>
          </a:xfrm>
        </p:spPr>
        <p:txBody>
          <a:bodyPr/>
          <a:lstStyle/>
          <a:p>
            <a:r>
              <a:rPr lang="en-US">
                <a:ea typeface="Calibri"/>
              </a:rPr>
              <a:t>All</a:t>
            </a:r>
          </a:p>
        </p:txBody>
      </p:sp>
    </p:spTree>
    <p:extLst>
      <p:ext uri="{BB962C8B-B14F-4D97-AF65-F5344CB8AC3E}">
        <p14:creationId xmlns:p14="http://schemas.microsoft.com/office/powerpoint/2010/main" val="3934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20</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51636CC-02C2-240D-3F5E-02A73CE5A17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UV Light Visualization</a:t>
            </a:r>
          </a:p>
        </p:txBody>
      </p:sp>
      <p:sp>
        <p:nvSpPr>
          <p:cNvPr id="18" name="Text Placeholder 17">
            <a:extLst>
              <a:ext uri="{FF2B5EF4-FFF2-40B4-BE49-F238E27FC236}">
                <a16:creationId xmlns:a16="http://schemas.microsoft.com/office/drawing/2014/main" id="{50034CE4-78C4-913F-691A-D23DC6239956}"/>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2047982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21</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27">
            <a:extLst>
              <a:ext uri="{FF2B5EF4-FFF2-40B4-BE49-F238E27FC236}">
                <a16:creationId xmlns:a16="http://schemas.microsoft.com/office/drawing/2014/main" id="{0511499E-0A16-169E-7262-57E12A63220A}"/>
              </a:ext>
            </a:extLst>
          </p:cNvPr>
          <p:cNvSpPr/>
          <p:nvPr/>
        </p:nvSpPr>
        <p:spPr>
          <a:xfrm>
            <a:off x="5218852" y="303353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28">
            <a:extLst>
              <a:ext uri="{FF2B5EF4-FFF2-40B4-BE49-F238E27FC236}">
                <a16:creationId xmlns:a16="http://schemas.microsoft.com/office/drawing/2014/main" id="{518D5CC4-3229-0910-C386-01423045EFC6}"/>
              </a:ext>
            </a:extLst>
          </p:cNvPr>
          <p:cNvSpPr/>
          <p:nvPr/>
        </p:nvSpPr>
        <p:spPr>
          <a:xfrm>
            <a:off x="4985938" y="428162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8 Points 29">
            <a:extLst>
              <a:ext uri="{FF2B5EF4-FFF2-40B4-BE49-F238E27FC236}">
                <a16:creationId xmlns:a16="http://schemas.microsoft.com/office/drawing/2014/main" id="{C9D48B6E-D884-C369-C477-898D14F25E8E}"/>
              </a:ext>
            </a:extLst>
          </p:cNvPr>
          <p:cNvSpPr/>
          <p:nvPr/>
        </p:nvSpPr>
        <p:spPr>
          <a:xfrm>
            <a:off x="6168629" y="4952941"/>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8 Points 30">
            <a:extLst>
              <a:ext uri="{FF2B5EF4-FFF2-40B4-BE49-F238E27FC236}">
                <a16:creationId xmlns:a16="http://schemas.microsoft.com/office/drawing/2014/main" id="{DB61C772-DBF0-1029-B15D-C2BCFD9A261F}"/>
              </a:ext>
            </a:extLst>
          </p:cNvPr>
          <p:cNvSpPr/>
          <p:nvPr/>
        </p:nvSpPr>
        <p:spPr>
          <a:xfrm>
            <a:off x="4415624" y="510312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8 Points 31">
            <a:extLst>
              <a:ext uri="{FF2B5EF4-FFF2-40B4-BE49-F238E27FC236}">
                <a16:creationId xmlns:a16="http://schemas.microsoft.com/office/drawing/2014/main" id="{858BC13F-2636-A66F-05AF-799D567323B3}"/>
              </a:ext>
            </a:extLst>
          </p:cNvPr>
          <p:cNvSpPr/>
          <p:nvPr/>
        </p:nvSpPr>
        <p:spPr>
          <a:xfrm>
            <a:off x="6340805" y="2723109"/>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xplosion: 8 Points 32">
            <a:extLst>
              <a:ext uri="{FF2B5EF4-FFF2-40B4-BE49-F238E27FC236}">
                <a16:creationId xmlns:a16="http://schemas.microsoft.com/office/drawing/2014/main" id="{80C8CEF0-26DA-D52F-52F0-727B58082D8A}"/>
              </a:ext>
            </a:extLst>
          </p:cNvPr>
          <p:cNvSpPr/>
          <p:nvPr/>
        </p:nvSpPr>
        <p:spPr>
          <a:xfrm>
            <a:off x="3178295" y="2948624"/>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8 Points 34">
            <a:extLst>
              <a:ext uri="{FF2B5EF4-FFF2-40B4-BE49-F238E27FC236}">
                <a16:creationId xmlns:a16="http://schemas.microsoft.com/office/drawing/2014/main" id="{825E214B-C111-A42C-3DB6-3A4C98AA28DA}"/>
              </a:ext>
            </a:extLst>
          </p:cNvPr>
          <p:cNvSpPr/>
          <p:nvPr/>
        </p:nvSpPr>
        <p:spPr>
          <a:xfrm>
            <a:off x="6584602" y="4593663"/>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8 Points 35">
            <a:extLst>
              <a:ext uri="{FF2B5EF4-FFF2-40B4-BE49-F238E27FC236}">
                <a16:creationId xmlns:a16="http://schemas.microsoft.com/office/drawing/2014/main" id="{7E81E9DE-0897-A310-7E56-7EB87F894609}"/>
              </a:ext>
            </a:extLst>
          </p:cNvPr>
          <p:cNvSpPr/>
          <p:nvPr/>
        </p:nvSpPr>
        <p:spPr>
          <a:xfrm>
            <a:off x="8090291" y="5190604"/>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8 Points 36">
            <a:extLst>
              <a:ext uri="{FF2B5EF4-FFF2-40B4-BE49-F238E27FC236}">
                <a16:creationId xmlns:a16="http://schemas.microsoft.com/office/drawing/2014/main" id="{2DDD751E-A774-F4A5-DD56-9CB22B3F07DF}"/>
              </a:ext>
            </a:extLst>
          </p:cNvPr>
          <p:cNvSpPr/>
          <p:nvPr/>
        </p:nvSpPr>
        <p:spPr>
          <a:xfrm>
            <a:off x="5133117" y="2511852"/>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xplosion: 8 Points 37">
            <a:extLst>
              <a:ext uri="{FF2B5EF4-FFF2-40B4-BE49-F238E27FC236}">
                <a16:creationId xmlns:a16="http://schemas.microsoft.com/office/drawing/2014/main" id="{BB68C7BF-9111-90C7-052C-3C12EB058114}"/>
              </a:ext>
            </a:extLst>
          </p:cNvPr>
          <p:cNvSpPr/>
          <p:nvPr/>
        </p:nvSpPr>
        <p:spPr>
          <a:xfrm>
            <a:off x="6511484" y="350510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3" name="Explosion: 8 Points 38">
            <a:extLst>
              <a:ext uri="{FF2B5EF4-FFF2-40B4-BE49-F238E27FC236}">
                <a16:creationId xmlns:a16="http://schemas.microsoft.com/office/drawing/2014/main" id="{8BEF0990-CFEC-B631-A328-1960EC000136}"/>
              </a:ext>
            </a:extLst>
          </p:cNvPr>
          <p:cNvSpPr/>
          <p:nvPr/>
        </p:nvSpPr>
        <p:spPr>
          <a:xfrm>
            <a:off x="3664491" y="2505656"/>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8 Points 39">
            <a:extLst>
              <a:ext uri="{FF2B5EF4-FFF2-40B4-BE49-F238E27FC236}">
                <a16:creationId xmlns:a16="http://schemas.microsoft.com/office/drawing/2014/main" id="{E332E4F6-62F8-E55E-2A99-C46273FDFA7A}"/>
              </a:ext>
            </a:extLst>
          </p:cNvPr>
          <p:cNvSpPr/>
          <p:nvPr/>
        </p:nvSpPr>
        <p:spPr>
          <a:xfrm>
            <a:off x="8205929" y="327180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8 Points 29">
            <a:extLst>
              <a:ext uri="{FF2B5EF4-FFF2-40B4-BE49-F238E27FC236}">
                <a16:creationId xmlns:a16="http://schemas.microsoft.com/office/drawing/2014/main" id="{70842F77-4A41-2E7A-25F6-092AF251678C}"/>
              </a:ext>
            </a:extLst>
          </p:cNvPr>
          <p:cNvSpPr/>
          <p:nvPr/>
        </p:nvSpPr>
        <p:spPr>
          <a:xfrm>
            <a:off x="5592338" y="4633932"/>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8 Points 37">
            <a:extLst>
              <a:ext uri="{FF2B5EF4-FFF2-40B4-BE49-F238E27FC236}">
                <a16:creationId xmlns:a16="http://schemas.microsoft.com/office/drawing/2014/main" id="{146B0904-727C-FFAA-72AE-C93C2FB2A614}"/>
              </a:ext>
            </a:extLst>
          </p:cNvPr>
          <p:cNvSpPr/>
          <p:nvPr/>
        </p:nvSpPr>
        <p:spPr>
          <a:xfrm>
            <a:off x="6522633" y="402974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1" name="Explosion: 8 Points 31">
            <a:extLst>
              <a:ext uri="{FF2B5EF4-FFF2-40B4-BE49-F238E27FC236}">
                <a16:creationId xmlns:a16="http://schemas.microsoft.com/office/drawing/2014/main" id="{DFF443E0-2DF6-534C-4449-28CD730C2E6B}"/>
              </a:ext>
            </a:extLst>
          </p:cNvPr>
          <p:cNvSpPr/>
          <p:nvPr/>
        </p:nvSpPr>
        <p:spPr>
          <a:xfrm>
            <a:off x="6857983" y="3103337"/>
            <a:ext cx="122096" cy="11712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37">
            <a:extLst>
              <a:ext uri="{FF2B5EF4-FFF2-40B4-BE49-F238E27FC236}">
                <a16:creationId xmlns:a16="http://schemas.microsoft.com/office/drawing/2014/main" id="{77A53335-69A8-1478-59DE-94E72D102CDD}"/>
              </a:ext>
            </a:extLst>
          </p:cNvPr>
          <p:cNvSpPr/>
          <p:nvPr/>
        </p:nvSpPr>
        <p:spPr>
          <a:xfrm>
            <a:off x="6079169" y="375834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3" name="Explosion: 8 Points 37">
            <a:extLst>
              <a:ext uri="{FF2B5EF4-FFF2-40B4-BE49-F238E27FC236}">
                <a16:creationId xmlns:a16="http://schemas.microsoft.com/office/drawing/2014/main" id="{2F5DB135-6265-7672-2809-88337614B2CC}"/>
              </a:ext>
            </a:extLst>
          </p:cNvPr>
          <p:cNvSpPr/>
          <p:nvPr/>
        </p:nvSpPr>
        <p:spPr>
          <a:xfrm>
            <a:off x="5493652" y="405598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4" name="Explosion: 8 Points 37">
            <a:extLst>
              <a:ext uri="{FF2B5EF4-FFF2-40B4-BE49-F238E27FC236}">
                <a16:creationId xmlns:a16="http://schemas.microsoft.com/office/drawing/2014/main" id="{B49FCB53-7189-F387-31DE-F9FB73EC77DB}"/>
              </a:ext>
            </a:extLst>
          </p:cNvPr>
          <p:cNvSpPr/>
          <p:nvPr/>
        </p:nvSpPr>
        <p:spPr>
          <a:xfrm>
            <a:off x="5326374" y="361409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5" name="Explosion: 8 Points 37">
            <a:extLst>
              <a:ext uri="{FF2B5EF4-FFF2-40B4-BE49-F238E27FC236}">
                <a16:creationId xmlns:a16="http://schemas.microsoft.com/office/drawing/2014/main" id="{7C27FA0A-90E6-B3F3-6D44-07CBA1DC3E11}"/>
              </a:ext>
            </a:extLst>
          </p:cNvPr>
          <p:cNvSpPr/>
          <p:nvPr/>
        </p:nvSpPr>
        <p:spPr>
          <a:xfrm>
            <a:off x="4441696" y="298229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6" name="Explosion: 8 Points 30">
            <a:extLst>
              <a:ext uri="{FF2B5EF4-FFF2-40B4-BE49-F238E27FC236}">
                <a16:creationId xmlns:a16="http://schemas.microsoft.com/office/drawing/2014/main" id="{E5EC6C1D-449F-BD51-C37A-E5F3E4095638}"/>
              </a:ext>
            </a:extLst>
          </p:cNvPr>
          <p:cNvSpPr/>
          <p:nvPr/>
        </p:nvSpPr>
        <p:spPr>
          <a:xfrm>
            <a:off x="3587955" y="519060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37">
            <a:extLst>
              <a:ext uri="{FF2B5EF4-FFF2-40B4-BE49-F238E27FC236}">
                <a16:creationId xmlns:a16="http://schemas.microsoft.com/office/drawing/2014/main" id="{CD834426-62A2-F0D6-5A70-2140AF8BC6B7}"/>
              </a:ext>
            </a:extLst>
          </p:cNvPr>
          <p:cNvSpPr/>
          <p:nvPr/>
        </p:nvSpPr>
        <p:spPr>
          <a:xfrm>
            <a:off x="4722682" y="228980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8" name="Explosion: 8 Points 37">
            <a:extLst>
              <a:ext uri="{FF2B5EF4-FFF2-40B4-BE49-F238E27FC236}">
                <a16:creationId xmlns:a16="http://schemas.microsoft.com/office/drawing/2014/main" id="{FF16A15B-6B0E-2A84-BA44-447F4F8B1853}"/>
              </a:ext>
            </a:extLst>
          </p:cNvPr>
          <p:cNvSpPr/>
          <p:nvPr/>
        </p:nvSpPr>
        <p:spPr>
          <a:xfrm>
            <a:off x="5668873" y="519060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9" name="Explosion: 8 Points 34">
            <a:extLst>
              <a:ext uri="{FF2B5EF4-FFF2-40B4-BE49-F238E27FC236}">
                <a16:creationId xmlns:a16="http://schemas.microsoft.com/office/drawing/2014/main" id="{56222D16-D9EB-2308-B6EE-95AFFCDB83B0}"/>
              </a:ext>
            </a:extLst>
          </p:cNvPr>
          <p:cNvSpPr/>
          <p:nvPr/>
        </p:nvSpPr>
        <p:spPr>
          <a:xfrm>
            <a:off x="7372751" y="282964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37">
            <a:extLst>
              <a:ext uri="{FF2B5EF4-FFF2-40B4-BE49-F238E27FC236}">
                <a16:creationId xmlns:a16="http://schemas.microsoft.com/office/drawing/2014/main" id="{EAE2BCBA-B6E7-8310-768B-9C02EB1A67A7}"/>
              </a:ext>
            </a:extLst>
          </p:cNvPr>
          <p:cNvSpPr/>
          <p:nvPr/>
        </p:nvSpPr>
        <p:spPr>
          <a:xfrm>
            <a:off x="4684003" y="475728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1" name="Explosion: 8 Points 37">
            <a:extLst>
              <a:ext uri="{FF2B5EF4-FFF2-40B4-BE49-F238E27FC236}">
                <a16:creationId xmlns:a16="http://schemas.microsoft.com/office/drawing/2014/main" id="{C269EC11-E00D-1739-A260-087D39712124}"/>
              </a:ext>
            </a:extLst>
          </p:cNvPr>
          <p:cNvSpPr/>
          <p:nvPr/>
        </p:nvSpPr>
        <p:spPr>
          <a:xfrm>
            <a:off x="6211994" y="315154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2" name="Explosion: 8 Points 37">
            <a:extLst>
              <a:ext uri="{FF2B5EF4-FFF2-40B4-BE49-F238E27FC236}">
                <a16:creationId xmlns:a16="http://schemas.microsoft.com/office/drawing/2014/main" id="{159F853C-FCD8-8C53-B4AB-440D9287E59D}"/>
              </a:ext>
            </a:extLst>
          </p:cNvPr>
          <p:cNvSpPr/>
          <p:nvPr/>
        </p:nvSpPr>
        <p:spPr>
          <a:xfrm>
            <a:off x="6596992" y="524097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3" name="Explosion: 8 Points 37">
            <a:extLst>
              <a:ext uri="{FF2B5EF4-FFF2-40B4-BE49-F238E27FC236}">
                <a16:creationId xmlns:a16="http://schemas.microsoft.com/office/drawing/2014/main" id="{6ED26407-9F04-7328-B397-528B75D3C509}"/>
              </a:ext>
            </a:extLst>
          </p:cNvPr>
          <p:cNvSpPr/>
          <p:nvPr/>
        </p:nvSpPr>
        <p:spPr>
          <a:xfrm>
            <a:off x="5778579" y="3435420"/>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4" name="Explosion: 8 Points 37">
            <a:extLst>
              <a:ext uri="{FF2B5EF4-FFF2-40B4-BE49-F238E27FC236}">
                <a16:creationId xmlns:a16="http://schemas.microsoft.com/office/drawing/2014/main" id="{3C165FC0-2EB2-8E00-3509-DB0C1CD15E87}"/>
              </a:ext>
            </a:extLst>
          </p:cNvPr>
          <p:cNvSpPr/>
          <p:nvPr/>
        </p:nvSpPr>
        <p:spPr>
          <a:xfrm>
            <a:off x="5692134" y="259055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5" name="Explosion: 8 Points 29">
            <a:extLst>
              <a:ext uri="{FF2B5EF4-FFF2-40B4-BE49-F238E27FC236}">
                <a16:creationId xmlns:a16="http://schemas.microsoft.com/office/drawing/2014/main" id="{399C18CC-B2BF-0EFF-46C2-D25CDC223E21}"/>
              </a:ext>
            </a:extLst>
          </p:cNvPr>
          <p:cNvSpPr/>
          <p:nvPr/>
        </p:nvSpPr>
        <p:spPr>
          <a:xfrm>
            <a:off x="3425745" y="4717510"/>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3FAC8843-5864-9D4D-08D2-FB4A3028A408}"/>
              </a:ext>
            </a:extLst>
          </p:cNvPr>
          <p:cNvSpPr/>
          <p:nvPr/>
        </p:nvSpPr>
        <p:spPr>
          <a:xfrm>
            <a:off x="7580051" y="529786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7" name="Explosion: 8 Points 37">
            <a:extLst>
              <a:ext uri="{FF2B5EF4-FFF2-40B4-BE49-F238E27FC236}">
                <a16:creationId xmlns:a16="http://schemas.microsoft.com/office/drawing/2014/main" id="{A79D6435-66F9-6035-2ADA-3B937807F089}"/>
              </a:ext>
            </a:extLst>
          </p:cNvPr>
          <p:cNvSpPr/>
          <p:nvPr/>
        </p:nvSpPr>
        <p:spPr>
          <a:xfrm>
            <a:off x="3868347" y="289159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8" name="Explosion: 8 Points 37">
            <a:extLst>
              <a:ext uri="{FF2B5EF4-FFF2-40B4-BE49-F238E27FC236}">
                <a16:creationId xmlns:a16="http://schemas.microsoft.com/office/drawing/2014/main" id="{98F2241D-DB14-3B0B-0F0C-BE7709CD2048}"/>
              </a:ext>
            </a:extLst>
          </p:cNvPr>
          <p:cNvSpPr/>
          <p:nvPr/>
        </p:nvSpPr>
        <p:spPr>
          <a:xfrm>
            <a:off x="3978053" y="227469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9" name="Explosion: 8 Points 37">
            <a:extLst>
              <a:ext uri="{FF2B5EF4-FFF2-40B4-BE49-F238E27FC236}">
                <a16:creationId xmlns:a16="http://schemas.microsoft.com/office/drawing/2014/main" id="{A5593A3F-0348-91AE-E70A-FE0571E30C33}"/>
              </a:ext>
            </a:extLst>
          </p:cNvPr>
          <p:cNvSpPr/>
          <p:nvPr/>
        </p:nvSpPr>
        <p:spPr>
          <a:xfrm>
            <a:off x="4921337" y="390949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0" name="Explosion: 8 Points 31">
            <a:extLst>
              <a:ext uri="{FF2B5EF4-FFF2-40B4-BE49-F238E27FC236}">
                <a16:creationId xmlns:a16="http://schemas.microsoft.com/office/drawing/2014/main" id="{2DAB2F53-FD4A-CA80-B266-A66A2EA75B28}"/>
              </a:ext>
            </a:extLst>
          </p:cNvPr>
          <p:cNvSpPr/>
          <p:nvPr/>
        </p:nvSpPr>
        <p:spPr>
          <a:xfrm>
            <a:off x="6609006" y="2302755"/>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37">
            <a:extLst>
              <a:ext uri="{FF2B5EF4-FFF2-40B4-BE49-F238E27FC236}">
                <a16:creationId xmlns:a16="http://schemas.microsoft.com/office/drawing/2014/main" id="{9F3EC398-6080-E353-C67E-7E1B2FF61DF4}"/>
              </a:ext>
            </a:extLst>
          </p:cNvPr>
          <p:cNvSpPr/>
          <p:nvPr/>
        </p:nvSpPr>
        <p:spPr>
          <a:xfrm>
            <a:off x="5346275" y="224262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2" name="Title 1">
            <a:extLst>
              <a:ext uri="{FF2B5EF4-FFF2-40B4-BE49-F238E27FC236}">
                <a16:creationId xmlns:a16="http://schemas.microsoft.com/office/drawing/2014/main" id="{F259BF7B-1AC5-5AA4-D587-8A415E46CC4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UV Light Visualization</a:t>
            </a:r>
          </a:p>
        </p:txBody>
      </p:sp>
      <p:sp>
        <p:nvSpPr>
          <p:cNvPr id="67" name="Text Placeholder 17">
            <a:extLst>
              <a:ext uri="{FF2B5EF4-FFF2-40B4-BE49-F238E27FC236}">
                <a16:creationId xmlns:a16="http://schemas.microsoft.com/office/drawing/2014/main" id="{DC700471-3428-1976-BC0D-BF74913C90B0}"/>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1311051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22</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0D0911-D428-6F07-5A1B-E2E7636A35D5}"/>
              </a:ext>
            </a:extLst>
          </p:cNvPr>
          <p:cNvSpPr/>
          <p:nvPr/>
        </p:nvSpPr>
        <p:spPr>
          <a:xfrm>
            <a:off x="3774068" y="229033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EB96B1-8DB2-9EAE-2570-1B52E9B2628D}"/>
              </a:ext>
            </a:extLst>
          </p:cNvPr>
          <p:cNvSpPr/>
          <p:nvPr/>
        </p:nvSpPr>
        <p:spPr>
          <a:xfrm>
            <a:off x="5124604" y="247618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5A78A8-858E-BBD5-2E1D-091ED4F4B8BD}"/>
              </a:ext>
            </a:extLst>
          </p:cNvPr>
          <p:cNvSpPr/>
          <p:nvPr/>
        </p:nvSpPr>
        <p:spPr>
          <a:xfrm>
            <a:off x="6320263" y="2575310"/>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235D83-3A34-715A-D421-654544F1C934}"/>
              </a:ext>
            </a:extLst>
          </p:cNvPr>
          <p:cNvSpPr/>
          <p:nvPr/>
        </p:nvSpPr>
        <p:spPr>
          <a:xfrm>
            <a:off x="3043044" y="454535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DEC2BF-7176-919E-853C-2042250B6EDC}"/>
              </a:ext>
            </a:extLst>
          </p:cNvPr>
          <p:cNvSpPr/>
          <p:nvPr/>
        </p:nvSpPr>
        <p:spPr>
          <a:xfrm>
            <a:off x="5725532" y="5251603"/>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061926-3764-4438-78E2-CE3C51233013}"/>
              </a:ext>
            </a:extLst>
          </p:cNvPr>
          <p:cNvSpPr/>
          <p:nvPr/>
        </p:nvSpPr>
        <p:spPr>
          <a:xfrm>
            <a:off x="5490117" y="341165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65BE1F-0D8B-F48A-AA6D-07A74F328B6D}"/>
              </a:ext>
            </a:extLst>
          </p:cNvPr>
          <p:cNvSpPr/>
          <p:nvPr/>
        </p:nvSpPr>
        <p:spPr>
          <a:xfrm>
            <a:off x="6586653" y="330633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543E1B-A7E1-D19E-E6DC-8FB921A3D015}"/>
              </a:ext>
            </a:extLst>
          </p:cNvPr>
          <p:cNvSpPr/>
          <p:nvPr/>
        </p:nvSpPr>
        <p:spPr>
          <a:xfrm>
            <a:off x="5130799" y="433472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02FF9A-1868-1A87-F210-8AC7D75EB794}"/>
              </a:ext>
            </a:extLst>
          </p:cNvPr>
          <p:cNvSpPr/>
          <p:nvPr/>
        </p:nvSpPr>
        <p:spPr>
          <a:xfrm>
            <a:off x="6115824" y="396301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DCDE69-938C-0217-BA34-F12717DDE30A}"/>
              </a:ext>
            </a:extLst>
          </p:cNvPr>
          <p:cNvSpPr/>
          <p:nvPr/>
        </p:nvSpPr>
        <p:spPr>
          <a:xfrm>
            <a:off x="3049239" y="289126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8E861E4-33A0-7ECF-BB37-D636A60513F1}"/>
              </a:ext>
            </a:extLst>
          </p:cNvPr>
          <p:cNvSpPr/>
          <p:nvPr/>
        </p:nvSpPr>
        <p:spPr>
          <a:xfrm>
            <a:off x="4505093" y="49728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D7F59F-5459-565B-7FB5-D14422EBC91E}"/>
              </a:ext>
            </a:extLst>
          </p:cNvPr>
          <p:cNvSpPr/>
          <p:nvPr/>
        </p:nvSpPr>
        <p:spPr>
          <a:xfrm>
            <a:off x="6487531" y="4805553"/>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4CD79F-3CAA-2EB0-D809-E6B49345D4B2}"/>
              </a:ext>
            </a:extLst>
          </p:cNvPr>
          <p:cNvSpPr/>
          <p:nvPr/>
        </p:nvSpPr>
        <p:spPr>
          <a:xfrm>
            <a:off x="7856652" y="51586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80F320-8E71-AF98-5473-4F91ADA931C9}"/>
              </a:ext>
            </a:extLst>
          </p:cNvPr>
          <p:cNvSpPr/>
          <p:nvPr/>
        </p:nvSpPr>
        <p:spPr>
          <a:xfrm>
            <a:off x="8234554" y="264345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ghts On outline">
            <a:extLst>
              <a:ext uri="{FF2B5EF4-FFF2-40B4-BE49-F238E27FC236}">
                <a16:creationId xmlns:a16="http://schemas.microsoft.com/office/drawing/2014/main" id="{3866B797-82E2-0627-073E-13B2FEF53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9141" y="3297042"/>
            <a:ext cx="1211765" cy="1211765"/>
          </a:xfrm>
          <a:prstGeom prst="rect">
            <a:avLst/>
          </a:prstGeom>
        </p:spPr>
      </p:pic>
      <p:sp>
        <p:nvSpPr>
          <p:cNvPr id="26" name="Flowchart: Manual Operation 25">
            <a:extLst>
              <a:ext uri="{FF2B5EF4-FFF2-40B4-BE49-F238E27FC236}">
                <a16:creationId xmlns:a16="http://schemas.microsoft.com/office/drawing/2014/main" id="{8D3FDEAD-C03E-50C6-9478-200648F6C18B}"/>
              </a:ext>
            </a:extLst>
          </p:cNvPr>
          <p:cNvSpPr/>
          <p:nvPr/>
        </p:nvSpPr>
        <p:spPr>
          <a:xfrm rot="16200000">
            <a:off x="4556792" y="820717"/>
            <a:ext cx="3519045" cy="6020988"/>
          </a:xfrm>
          <a:prstGeom prst="flowChartManualOperation">
            <a:avLst/>
          </a:prstGeom>
          <a:solidFill>
            <a:srgbClr val="D921CC">
              <a:alpha val="28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693F189-AE68-8E15-576D-937C393FB77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9862AE4-7E95-3CC8-4601-144A37E2F145}"/>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BCB4495-7A66-EA8C-2CDD-D25E85785304}"/>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xplosion: 8 Points 27">
            <a:extLst>
              <a:ext uri="{FF2B5EF4-FFF2-40B4-BE49-F238E27FC236}">
                <a16:creationId xmlns:a16="http://schemas.microsoft.com/office/drawing/2014/main" id="{77F48920-D812-682B-5655-698B08326810}"/>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8">
            <a:extLst>
              <a:ext uri="{FF2B5EF4-FFF2-40B4-BE49-F238E27FC236}">
                <a16:creationId xmlns:a16="http://schemas.microsoft.com/office/drawing/2014/main" id="{7566D1E0-BE75-C03B-B61B-D3E9F1D83300}"/>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9">
            <a:extLst>
              <a:ext uri="{FF2B5EF4-FFF2-40B4-BE49-F238E27FC236}">
                <a16:creationId xmlns:a16="http://schemas.microsoft.com/office/drawing/2014/main" id="{929FBE56-527A-4AB3-46D3-C11212DF785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30">
            <a:extLst>
              <a:ext uri="{FF2B5EF4-FFF2-40B4-BE49-F238E27FC236}">
                <a16:creationId xmlns:a16="http://schemas.microsoft.com/office/drawing/2014/main" id="{EB2287B5-CF95-2A9A-CA2D-A28C2A87703B}"/>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31">
            <a:extLst>
              <a:ext uri="{FF2B5EF4-FFF2-40B4-BE49-F238E27FC236}">
                <a16:creationId xmlns:a16="http://schemas.microsoft.com/office/drawing/2014/main" id="{59778484-D4D2-0391-DB04-A64C16D47D98}"/>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32">
            <a:extLst>
              <a:ext uri="{FF2B5EF4-FFF2-40B4-BE49-F238E27FC236}">
                <a16:creationId xmlns:a16="http://schemas.microsoft.com/office/drawing/2014/main" id="{F18327FF-1418-361D-7EC3-74C95FA4D3E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33">
            <a:extLst>
              <a:ext uri="{FF2B5EF4-FFF2-40B4-BE49-F238E27FC236}">
                <a16:creationId xmlns:a16="http://schemas.microsoft.com/office/drawing/2014/main" id="{829007F6-B050-8DB7-25D7-E69A2393B328}"/>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xplosion: 8 Points 34">
            <a:extLst>
              <a:ext uri="{FF2B5EF4-FFF2-40B4-BE49-F238E27FC236}">
                <a16:creationId xmlns:a16="http://schemas.microsoft.com/office/drawing/2014/main" id="{4B713E3E-4DEC-6F73-DF6C-B7565D362D3D}"/>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xplosion: 8 Points 35">
            <a:extLst>
              <a:ext uri="{FF2B5EF4-FFF2-40B4-BE49-F238E27FC236}">
                <a16:creationId xmlns:a16="http://schemas.microsoft.com/office/drawing/2014/main" id="{ACAA30C9-0D28-8176-20AC-1EB487FE90BD}"/>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36">
            <a:extLst>
              <a:ext uri="{FF2B5EF4-FFF2-40B4-BE49-F238E27FC236}">
                <a16:creationId xmlns:a16="http://schemas.microsoft.com/office/drawing/2014/main" id="{A29A3503-B034-A386-51DC-8E69FF36E944}"/>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DAB95928-A5F5-143A-A55C-BED26842817A}"/>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7" name="Explosion: 8 Points 38">
            <a:extLst>
              <a:ext uri="{FF2B5EF4-FFF2-40B4-BE49-F238E27FC236}">
                <a16:creationId xmlns:a16="http://schemas.microsoft.com/office/drawing/2014/main" id="{37EDE7FD-810B-FF9D-B06A-AA1D71BD10FB}"/>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39">
            <a:extLst>
              <a:ext uri="{FF2B5EF4-FFF2-40B4-BE49-F238E27FC236}">
                <a16:creationId xmlns:a16="http://schemas.microsoft.com/office/drawing/2014/main" id="{A2D5F900-BDDE-71BF-38FA-7129CF23CF95}"/>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27">
            <a:extLst>
              <a:ext uri="{FF2B5EF4-FFF2-40B4-BE49-F238E27FC236}">
                <a16:creationId xmlns:a16="http://schemas.microsoft.com/office/drawing/2014/main" id="{C07F6DE0-81E2-AE16-306B-2E04928BDF7A}"/>
              </a:ext>
            </a:extLst>
          </p:cNvPr>
          <p:cNvSpPr/>
          <p:nvPr/>
        </p:nvSpPr>
        <p:spPr>
          <a:xfrm>
            <a:off x="5218852" y="303353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8">
            <a:extLst>
              <a:ext uri="{FF2B5EF4-FFF2-40B4-BE49-F238E27FC236}">
                <a16:creationId xmlns:a16="http://schemas.microsoft.com/office/drawing/2014/main" id="{7D2C0D2A-B529-708D-D6E0-C758E0AD66CC}"/>
              </a:ext>
            </a:extLst>
          </p:cNvPr>
          <p:cNvSpPr/>
          <p:nvPr/>
        </p:nvSpPr>
        <p:spPr>
          <a:xfrm>
            <a:off x="4985938" y="428162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9">
            <a:extLst>
              <a:ext uri="{FF2B5EF4-FFF2-40B4-BE49-F238E27FC236}">
                <a16:creationId xmlns:a16="http://schemas.microsoft.com/office/drawing/2014/main" id="{9CC88D5A-C5EF-EFC4-42E6-16048A7046AC}"/>
              </a:ext>
            </a:extLst>
          </p:cNvPr>
          <p:cNvSpPr/>
          <p:nvPr/>
        </p:nvSpPr>
        <p:spPr>
          <a:xfrm>
            <a:off x="6168629" y="4952941"/>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30">
            <a:extLst>
              <a:ext uri="{FF2B5EF4-FFF2-40B4-BE49-F238E27FC236}">
                <a16:creationId xmlns:a16="http://schemas.microsoft.com/office/drawing/2014/main" id="{FC0EAE59-DD18-207C-013B-AB63B6798E3D}"/>
              </a:ext>
            </a:extLst>
          </p:cNvPr>
          <p:cNvSpPr/>
          <p:nvPr/>
        </p:nvSpPr>
        <p:spPr>
          <a:xfrm>
            <a:off x="4415624" y="510312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31">
            <a:extLst>
              <a:ext uri="{FF2B5EF4-FFF2-40B4-BE49-F238E27FC236}">
                <a16:creationId xmlns:a16="http://schemas.microsoft.com/office/drawing/2014/main" id="{3EE13852-5B28-143F-3FA0-884EE03DAA02}"/>
              </a:ext>
            </a:extLst>
          </p:cNvPr>
          <p:cNvSpPr/>
          <p:nvPr/>
        </p:nvSpPr>
        <p:spPr>
          <a:xfrm>
            <a:off x="6340805" y="2723109"/>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32">
            <a:extLst>
              <a:ext uri="{FF2B5EF4-FFF2-40B4-BE49-F238E27FC236}">
                <a16:creationId xmlns:a16="http://schemas.microsoft.com/office/drawing/2014/main" id="{3C3067B9-EB9E-2710-1D09-E64C262AE8A1}"/>
              </a:ext>
            </a:extLst>
          </p:cNvPr>
          <p:cNvSpPr/>
          <p:nvPr/>
        </p:nvSpPr>
        <p:spPr>
          <a:xfrm>
            <a:off x="3178295" y="2948624"/>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34">
            <a:extLst>
              <a:ext uri="{FF2B5EF4-FFF2-40B4-BE49-F238E27FC236}">
                <a16:creationId xmlns:a16="http://schemas.microsoft.com/office/drawing/2014/main" id="{066ECDFA-E98E-5655-7F9A-E0725670BDA8}"/>
              </a:ext>
            </a:extLst>
          </p:cNvPr>
          <p:cNvSpPr/>
          <p:nvPr/>
        </p:nvSpPr>
        <p:spPr>
          <a:xfrm>
            <a:off x="6584602" y="4593663"/>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35">
            <a:extLst>
              <a:ext uri="{FF2B5EF4-FFF2-40B4-BE49-F238E27FC236}">
                <a16:creationId xmlns:a16="http://schemas.microsoft.com/office/drawing/2014/main" id="{3A43F65C-8021-03B9-36D9-B4F5C0B23A75}"/>
              </a:ext>
            </a:extLst>
          </p:cNvPr>
          <p:cNvSpPr/>
          <p:nvPr/>
        </p:nvSpPr>
        <p:spPr>
          <a:xfrm>
            <a:off x="8090291" y="5190604"/>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xplosion: 8 Points 36">
            <a:extLst>
              <a:ext uri="{FF2B5EF4-FFF2-40B4-BE49-F238E27FC236}">
                <a16:creationId xmlns:a16="http://schemas.microsoft.com/office/drawing/2014/main" id="{2F9799DE-CD7A-FC62-3AE9-F60ECC9B0045}"/>
              </a:ext>
            </a:extLst>
          </p:cNvPr>
          <p:cNvSpPr/>
          <p:nvPr/>
        </p:nvSpPr>
        <p:spPr>
          <a:xfrm>
            <a:off x="5133117" y="2511852"/>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xplosion: 8 Points 37">
            <a:extLst>
              <a:ext uri="{FF2B5EF4-FFF2-40B4-BE49-F238E27FC236}">
                <a16:creationId xmlns:a16="http://schemas.microsoft.com/office/drawing/2014/main" id="{9EBDDC63-6652-316E-0ECC-5108A972BA6E}"/>
              </a:ext>
            </a:extLst>
          </p:cNvPr>
          <p:cNvSpPr/>
          <p:nvPr/>
        </p:nvSpPr>
        <p:spPr>
          <a:xfrm>
            <a:off x="6511484" y="350510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9" name="Explosion: 8 Points 38">
            <a:extLst>
              <a:ext uri="{FF2B5EF4-FFF2-40B4-BE49-F238E27FC236}">
                <a16:creationId xmlns:a16="http://schemas.microsoft.com/office/drawing/2014/main" id="{F84F7093-0B85-5DB6-ED76-033B3DCD5E41}"/>
              </a:ext>
            </a:extLst>
          </p:cNvPr>
          <p:cNvSpPr/>
          <p:nvPr/>
        </p:nvSpPr>
        <p:spPr>
          <a:xfrm>
            <a:off x="3664491" y="2505656"/>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Explosion: 8 Points 39">
            <a:extLst>
              <a:ext uri="{FF2B5EF4-FFF2-40B4-BE49-F238E27FC236}">
                <a16:creationId xmlns:a16="http://schemas.microsoft.com/office/drawing/2014/main" id="{9C312A1C-5FD8-201C-107D-CB46D943BF3A}"/>
              </a:ext>
            </a:extLst>
          </p:cNvPr>
          <p:cNvSpPr/>
          <p:nvPr/>
        </p:nvSpPr>
        <p:spPr>
          <a:xfrm>
            <a:off x="8205929" y="327180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Explosion: 8 Points 29">
            <a:extLst>
              <a:ext uri="{FF2B5EF4-FFF2-40B4-BE49-F238E27FC236}">
                <a16:creationId xmlns:a16="http://schemas.microsoft.com/office/drawing/2014/main" id="{A87C65A8-9258-6485-7475-4D9DF8FDEFE3}"/>
              </a:ext>
            </a:extLst>
          </p:cNvPr>
          <p:cNvSpPr/>
          <p:nvPr/>
        </p:nvSpPr>
        <p:spPr>
          <a:xfrm>
            <a:off x="5592338" y="4633932"/>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xplosion: 8 Points 37">
            <a:extLst>
              <a:ext uri="{FF2B5EF4-FFF2-40B4-BE49-F238E27FC236}">
                <a16:creationId xmlns:a16="http://schemas.microsoft.com/office/drawing/2014/main" id="{3EE01D78-B5D5-393E-395A-E9B9FBB5F678}"/>
              </a:ext>
            </a:extLst>
          </p:cNvPr>
          <p:cNvSpPr/>
          <p:nvPr/>
        </p:nvSpPr>
        <p:spPr>
          <a:xfrm>
            <a:off x="6522633" y="402974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3" name="Explosion: 8 Points 31">
            <a:extLst>
              <a:ext uri="{FF2B5EF4-FFF2-40B4-BE49-F238E27FC236}">
                <a16:creationId xmlns:a16="http://schemas.microsoft.com/office/drawing/2014/main" id="{DEBFFF62-B76E-304D-A2D5-048E38A9BCE2}"/>
              </a:ext>
            </a:extLst>
          </p:cNvPr>
          <p:cNvSpPr/>
          <p:nvPr/>
        </p:nvSpPr>
        <p:spPr>
          <a:xfrm>
            <a:off x="6857983" y="3103337"/>
            <a:ext cx="122096" cy="11712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xplosion: 8 Points 37">
            <a:extLst>
              <a:ext uri="{FF2B5EF4-FFF2-40B4-BE49-F238E27FC236}">
                <a16:creationId xmlns:a16="http://schemas.microsoft.com/office/drawing/2014/main" id="{5E572A13-4F02-823C-430D-D150AB8DA014}"/>
              </a:ext>
            </a:extLst>
          </p:cNvPr>
          <p:cNvSpPr/>
          <p:nvPr/>
        </p:nvSpPr>
        <p:spPr>
          <a:xfrm>
            <a:off x="6079169" y="375834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5" name="Explosion: 8 Points 37">
            <a:extLst>
              <a:ext uri="{FF2B5EF4-FFF2-40B4-BE49-F238E27FC236}">
                <a16:creationId xmlns:a16="http://schemas.microsoft.com/office/drawing/2014/main" id="{EA6CE128-2EBD-7B54-F1FB-DC828FCA093C}"/>
              </a:ext>
            </a:extLst>
          </p:cNvPr>
          <p:cNvSpPr/>
          <p:nvPr/>
        </p:nvSpPr>
        <p:spPr>
          <a:xfrm>
            <a:off x="5493652" y="405598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6" name="Explosion: 8 Points 37">
            <a:extLst>
              <a:ext uri="{FF2B5EF4-FFF2-40B4-BE49-F238E27FC236}">
                <a16:creationId xmlns:a16="http://schemas.microsoft.com/office/drawing/2014/main" id="{A9C55327-DA46-4969-62DE-8977F88C92AF}"/>
              </a:ext>
            </a:extLst>
          </p:cNvPr>
          <p:cNvSpPr/>
          <p:nvPr/>
        </p:nvSpPr>
        <p:spPr>
          <a:xfrm>
            <a:off x="5326374" y="361409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7" name="Explosion: 8 Points 37">
            <a:extLst>
              <a:ext uri="{FF2B5EF4-FFF2-40B4-BE49-F238E27FC236}">
                <a16:creationId xmlns:a16="http://schemas.microsoft.com/office/drawing/2014/main" id="{1B236EA0-11D6-DFFD-DF49-B1C5F369C0D7}"/>
              </a:ext>
            </a:extLst>
          </p:cNvPr>
          <p:cNvSpPr/>
          <p:nvPr/>
        </p:nvSpPr>
        <p:spPr>
          <a:xfrm>
            <a:off x="4441696" y="298229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8" name="Explosion: 8 Points 30">
            <a:extLst>
              <a:ext uri="{FF2B5EF4-FFF2-40B4-BE49-F238E27FC236}">
                <a16:creationId xmlns:a16="http://schemas.microsoft.com/office/drawing/2014/main" id="{49110FB3-3019-6EA5-E122-4F12783F797C}"/>
              </a:ext>
            </a:extLst>
          </p:cNvPr>
          <p:cNvSpPr/>
          <p:nvPr/>
        </p:nvSpPr>
        <p:spPr>
          <a:xfrm>
            <a:off x="3587955" y="519060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Explosion: 8 Points 37">
            <a:extLst>
              <a:ext uri="{FF2B5EF4-FFF2-40B4-BE49-F238E27FC236}">
                <a16:creationId xmlns:a16="http://schemas.microsoft.com/office/drawing/2014/main" id="{B9E7D774-93BE-403C-DB85-97C11EE4094A}"/>
              </a:ext>
            </a:extLst>
          </p:cNvPr>
          <p:cNvSpPr/>
          <p:nvPr/>
        </p:nvSpPr>
        <p:spPr>
          <a:xfrm>
            <a:off x="4722682" y="228980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0" name="Explosion: 8 Points 37">
            <a:extLst>
              <a:ext uri="{FF2B5EF4-FFF2-40B4-BE49-F238E27FC236}">
                <a16:creationId xmlns:a16="http://schemas.microsoft.com/office/drawing/2014/main" id="{57632E73-6249-B463-AD3C-0DF962F782C9}"/>
              </a:ext>
            </a:extLst>
          </p:cNvPr>
          <p:cNvSpPr/>
          <p:nvPr/>
        </p:nvSpPr>
        <p:spPr>
          <a:xfrm>
            <a:off x="5668873" y="519060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1" name="Explosion: 8 Points 34">
            <a:extLst>
              <a:ext uri="{FF2B5EF4-FFF2-40B4-BE49-F238E27FC236}">
                <a16:creationId xmlns:a16="http://schemas.microsoft.com/office/drawing/2014/main" id="{09B51E61-62F9-23AE-16FF-FD2031EAA41D}"/>
              </a:ext>
            </a:extLst>
          </p:cNvPr>
          <p:cNvSpPr/>
          <p:nvPr/>
        </p:nvSpPr>
        <p:spPr>
          <a:xfrm>
            <a:off x="7372751" y="282964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xplosion: 8 Points 37">
            <a:extLst>
              <a:ext uri="{FF2B5EF4-FFF2-40B4-BE49-F238E27FC236}">
                <a16:creationId xmlns:a16="http://schemas.microsoft.com/office/drawing/2014/main" id="{0D4B4A96-EE1F-5E10-B799-83EBB8851668}"/>
              </a:ext>
            </a:extLst>
          </p:cNvPr>
          <p:cNvSpPr/>
          <p:nvPr/>
        </p:nvSpPr>
        <p:spPr>
          <a:xfrm>
            <a:off x="4684003" y="475728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3" name="Explosion: 8 Points 37">
            <a:extLst>
              <a:ext uri="{FF2B5EF4-FFF2-40B4-BE49-F238E27FC236}">
                <a16:creationId xmlns:a16="http://schemas.microsoft.com/office/drawing/2014/main" id="{36647BA7-3C18-E873-9613-E4AAD882AEF7}"/>
              </a:ext>
            </a:extLst>
          </p:cNvPr>
          <p:cNvSpPr/>
          <p:nvPr/>
        </p:nvSpPr>
        <p:spPr>
          <a:xfrm>
            <a:off x="6211994" y="315154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4" name="Explosion: 8 Points 37">
            <a:extLst>
              <a:ext uri="{FF2B5EF4-FFF2-40B4-BE49-F238E27FC236}">
                <a16:creationId xmlns:a16="http://schemas.microsoft.com/office/drawing/2014/main" id="{B1BDD23A-F9DB-1D11-BC97-EF7A56851A01}"/>
              </a:ext>
            </a:extLst>
          </p:cNvPr>
          <p:cNvSpPr/>
          <p:nvPr/>
        </p:nvSpPr>
        <p:spPr>
          <a:xfrm>
            <a:off x="6596992" y="524097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5" name="Explosion: 8 Points 37">
            <a:extLst>
              <a:ext uri="{FF2B5EF4-FFF2-40B4-BE49-F238E27FC236}">
                <a16:creationId xmlns:a16="http://schemas.microsoft.com/office/drawing/2014/main" id="{A48DCE98-CC48-B820-CB96-4C72D064BCBA}"/>
              </a:ext>
            </a:extLst>
          </p:cNvPr>
          <p:cNvSpPr/>
          <p:nvPr/>
        </p:nvSpPr>
        <p:spPr>
          <a:xfrm>
            <a:off x="5778579" y="3435420"/>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6" name="Explosion: 8 Points 37">
            <a:extLst>
              <a:ext uri="{FF2B5EF4-FFF2-40B4-BE49-F238E27FC236}">
                <a16:creationId xmlns:a16="http://schemas.microsoft.com/office/drawing/2014/main" id="{5AEC75F1-EEDC-FCAD-6628-67B66D7AA726}"/>
              </a:ext>
            </a:extLst>
          </p:cNvPr>
          <p:cNvSpPr/>
          <p:nvPr/>
        </p:nvSpPr>
        <p:spPr>
          <a:xfrm>
            <a:off x="5692134" y="259055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7" name="Explosion: 8 Points 29">
            <a:extLst>
              <a:ext uri="{FF2B5EF4-FFF2-40B4-BE49-F238E27FC236}">
                <a16:creationId xmlns:a16="http://schemas.microsoft.com/office/drawing/2014/main" id="{47A6C146-CCDA-0B98-FC0A-588F894CAB3F}"/>
              </a:ext>
            </a:extLst>
          </p:cNvPr>
          <p:cNvSpPr/>
          <p:nvPr/>
        </p:nvSpPr>
        <p:spPr>
          <a:xfrm>
            <a:off x="3425745" y="4717510"/>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Explosion: 8 Points 37">
            <a:extLst>
              <a:ext uri="{FF2B5EF4-FFF2-40B4-BE49-F238E27FC236}">
                <a16:creationId xmlns:a16="http://schemas.microsoft.com/office/drawing/2014/main" id="{CA65CB20-397E-F656-C58F-86D5D812ACBF}"/>
              </a:ext>
            </a:extLst>
          </p:cNvPr>
          <p:cNvSpPr/>
          <p:nvPr/>
        </p:nvSpPr>
        <p:spPr>
          <a:xfrm>
            <a:off x="7580051" y="529786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9" name="Explosion: 8 Points 37">
            <a:extLst>
              <a:ext uri="{FF2B5EF4-FFF2-40B4-BE49-F238E27FC236}">
                <a16:creationId xmlns:a16="http://schemas.microsoft.com/office/drawing/2014/main" id="{BA759C6A-12DD-500D-0DD0-96E1364BBF84}"/>
              </a:ext>
            </a:extLst>
          </p:cNvPr>
          <p:cNvSpPr/>
          <p:nvPr/>
        </p:nvSpPr>
        <p:spPr>
          <a:xfrm>
            <a:off x="3868347" y="289159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0" name="Explosion: 8 Points 37">
            <a:extLst>
              <a:ext uri="{FF2B5EF4-FFF2-40B4-BE49-F238E27FC236}">
                <a16:creationId xmlns:a16="http://schemas.microsoft.com/office/drawing/2014/main" id="{B0FA3E4C-CE81-9764-2447-B03E033D3725}"/>
              </a:ext>
            </a:extLst>
          </p:cNvPr>
          <p:cNvSpPr/>
          <p:nvPr/>
        </p:nvSpPr>
        <p:spPr>
          <a:xfrm>
            <a:off x="3978053" y="227469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1" name="Explosion: 8 Points 37">
            <a:extLst>
              <a:ext uri="{FF2B5EF4-FFF2-40B4-BE49-F238E27FC236}">
                <a16:creationId xmlns:a16="http://schemas.microsoft.com/office/drawing/2014/main" id="{2A1560F4-82B3-C204-3CCA-5104E023CD4A}"/>
              </a:ext>
            </a:extLst>
          </p:cNvPr>
          <p:cNvSpPr/>
          <p:nvPr/>
        </p:nvSpPr>
        <p:spPr>
          <a:xfrm>
            <a:off x="4921337" y="390949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2" name="Explosion: 8 Points 31">
            <a:extLst>
              <a:ext uri="{FF2B5EF4-FFF2-40B4-BE49-F238E27FC236}">
                <a16:creationId xmlns:a16="http://schemas.microsoft.com/office/drawing/2014/main" id="{3D7803F5-7245-4641-ECDB-52E5DDC27D52}"/>
              </a:ext>
            </a:extLst>
          </p:cNvPr>
          <p:cNvSpPr/>
          <p:nvPr/>
        </p:nvSpPr>
        <p:spPr>
          <a:xfrm>
            <a:off x="6609006" y="2302755"/>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Explosion: 8 Points 37">
            <a:extLst>
              <a:ext uri="{FF2B5EF4-FFF2-40B4-BE49-F238E27FC236}">
                <a16:creationId xmlns:a16="http://schemas.microsoft.com/office/drawing/2014/main" id="{DCE28E01-0A4C-FC7C-F35C-D5BB068CE933}"/>
              </a:ext>
            </a:extLst>
          </p:cNvPr>
          <p:cNvSpPr/>
          <p:nvPr/>
        </p:nvSpPr>
        <p:spPr>
          <a:xfrm>
            <a:off x="5346275" y="224262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3" name="Title 1">
            <a:extLst>
              <a:ext uri="{FF2B5EF4-FFF2-40B4-BE49-F238E27FC236}">
                <a16:creationId xmlns:a16="http://schemas.microsoft.com/office/drawing/2014/main" id="{3B73092B-C9C3-594F-BB48-9DA59E5D76D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UV Light Visualization</a:t>
            </a:r>
          </a:p>
        </p:txBody>
      </p:sp>
      <p:sp>
        <p:nvSpPr>
          <p:cNvPr id="99" name="Text Placeholder 17">
            <a:extLst>
              <a:ext uri="{FF2B5EF4-FFF2-40B4-BE49-F238E27FC236}">
                <a16:creationId xmlns:a16="http://schemas.microsoft.com/office/drawing/2014/main" id="{8B97EB46-6652-B676-4FF2-8C81ABD0795F}"/>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1132400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40FCB-0AF3-E674-4597-161A1AB5AF9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AC0EBE-7C25-6437-B84B-19E94AAFCA81}"/>
              </a:ext>
            </a:extLst>
          </p:cNvPr>
          <p:cNvSpPr>
            <a:spLocks noGrp="1"/>
          </p:cNvSpPr>
          <p:nvPr>
            <p:ph type="sldNum" sz="quarter" idx="10"/>
          </p:nvPr>
        </p:nvSpPr>
        <p:spPr/>
        <p:txBody>
          <a:bodyPr/>
          <a:lstStyle/>
          <a:p>
            <a:fld id="{72E20F18-833A-4542-A439-FC39BC210022}" type="slidenum">
              <a:rPr lang="en-US" smtClean="0"/>
              <a:pPr/>
              <a:t>23</a:t>
            </a:fld>
            <a:endParaRPr lang="en-US"/>
          </a:p>
        </p:txBody>
      </p:sp>
      <p:sp>
        <p:nvSpPr>
          <p:cNvPr id="4" name="Footer Placeholder 3">
            <a:extLst>
              <a:ext uri="{FF2B5EF4-FFF2-40B4-BE49-F238E27FC236}">
                <a16:creationId xmlns:a16="http://schemas.microsoft.com/office/drawing/2014/main" id="{EAECFDB4-3553-A838-DA01-70EC9EEFF950}"/>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1" name="Title 1">
            <a:extLst>
              <a:ext uri="{FF2B5EF4-FFF2-40B4-BE49-F238E27FC236}">
                <a16:creationId xmlns:a16="http://schemas.microsoft.com/office/drawing/2014/main" id="{019B0E8B-2586-799E-C11E-DFA604B4891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pic>
        <p:nvPicPr>
          <p:cNvPr id="96" name="Graphic 95" descr="Camera with solid fill">
            <a:extLst>
              <a:ext uri="{FF2B5EF4-FFF2-40B4-BE49-F238E27FC236}">
                <a16:creationId xmlns:a16="http://schemas.microsoft.com/office/drawing/2014/main" id="{5798D2AA-60D3-1A4C-31DE-56BF6AF6CF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5663" y="5458603"/>
            <a:ext cx="914400" cy="914400"/>
          </a:xfrm>
          <a:prstGeom prst="rect">
            <a:avLst/>
          </a:prstGeom>
        </p:spPr>
      </p:pic>
      <p:grpSp>
        <p:nvGrpSpPr>
          <p:cNvPr id="42" name="Group 41">
            <a:extLst>
              <a:ext uri="{FF2B5EF4-FFF2-40B4-BE49-F238E27FC236}">
                <a16:creationId xmlns:a16="http://schemas.microsoft.com/office/drawing/2014/main" id="{C3ACEE08-947D-A852-FB9D-A23EB5B36996}"/>
              </a:ext>
            </a:extLst>
          </p:cNvPr>
          <p:cNvGrpSpPr/>
          <p:nvPr/>
        </p:nvGrpSpPr>
        <p:grpSpPr>
          <a:xfrm>
            <a:off x="2109377" y="543638"/>
            <a:ext cx="7816022" cy="4398266"/>
            <a:chOff x="2109377" y="543638"/>
            <a:chExt cx="7816022" cy="4398266"/>
          </a:xfrm>
        </p:grpSpPr>
        <p:pic>
          <p:nvPicPr>
            <p:cNvPr id="27" name="Picture 26" descr="A black and white drawing of a funnel&#10;&#10;Description automatically generated">
              <a:extLst>
                <a:ext uri="{FF2B5EF4-FFF2-40B4-BE49-F238E27FC236}">
                  <a16:creationId xmlns:a16="http://schemas.microsoft.com/office/drawing/2014/main" id="{653AB8FD-27FB-3804-4541-6AD42A5E658A}"/>
                </a:ext>
              </a:extLst>
            </p:cNvPr>
            <p:cNvPicPr>
              <a:picLocks noChangeAspect="1"/>
            </p:cNvPicPr>
            <p:nvPr/>
          </p:nvPicPr>
          <p:blipFill>
            <a:blip r:embed="rId5"/>
            <a:stretch>
              <a:fillRect/>
            </a:stretch>
          </p:blipFill>
          <p:spPr>
            <a:xfrm>
              <a:off x="6587479" y="543638"/>
              <a:ext cx="1261351" cy="1431127"/>
            </a:xfrm>
            <a:prstGeom prst="rect">
              <a:avLst/>
            </a:prstGeom>
          </p:spPr>
        </p:pic>
        <p:sp>
          <p:nvSpPr>
            <p:cNvPr id="8" name="Rectangle 7">
              <a:extLst>
                <a:ext uri="{FF2B5EF4-FFF2-40B4-BE49-F238E27FC236}">
                  <a16:creationId xmlns:a16="http://schemas.microsoft.com/office/drawing/2014/main" id="{08E93584-CC0C-D80D-5EDF-B498375E1937}"/>
                </a:ext>
              </a:extLst>
            </p:cNvPr>
            <p:cNvSpPr/>
            <p:nvPr/>
          </p:nvSpPr>
          <p:spPr>
            <a:xfrm>
              <a:off x="2109377" y="1231554"/>
              <a:ext cx="6063191" cy="371035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AFEB9AA1-47BD-A4D3-17DE-A6501CFDF862}"/>
                </a:ext>
              </a:extLst>
            </p:cNvPr>
            <p:cNvPicPr>
              <a:picLocks noChangeAspect="1"/>
            </p:cNvPicPr>
            <p:nvPr/>
          </p:nvPicPr>
          <p:blipFill>
            <a:blip r:embed="rId6"/>
            <a:stretch>
              <a:fillRect/>
            </a:stretch>
          </p:blipFill>
          <p:spPr>
            <a:xfrm>
              <a:off x="2590728" y="2461835"/>
              <a:ext cx="1461828" cy="1389982"/>
            </a:xfrm>
            <a:prstGeom prst="rect">
              <a:avLst/>
            </a:prstGeom>
          </p:spPr>
        </p:pic>
        <p:pic>
          <p:nvPicPr>
            <p:cNvPr id="6" name="Picture 5" descr="A black and white fan&#10;&#10;Description automatically generated">
              <a:extLst>
                <a:ext uri="{FF2B5EF4-FFF2-40B4-BE49-F238E27FC236}">
                  <a16:creationId xmlns:a16="http://schemas.microsoft.com/office/drawing/2014/main" id="{2144025F-B2D7-0825-BDE4-3A8BAEDD4FC7}"/>
                </a:ext>
              </a:extLst>
            </p:cNvPr>
            <p:cNvPicPr>
              <a:picLocks noChangeAspect="1"/>
            </p:cNvPicPr>
            <p:nvPr/>
          </p:nvPicPr>
          <p:blipFill>
            <a:blip r:embed="rId6"/>
            <a:stretch>
              <a:fillRect/>
            </a:stretch>
          </p:blipFill>
          <p:spPr>
            <a:xfrm>
              <a:off x="6236504" y="2579969"/>
              <a:ext cx="1474966" cy="1389982"/>
            </a:xfrm>
            <a:prstGeom prst="rect">
              <a:avLst/>
            </a:prstGeom>
          </p:spPr>
        </p:pic>
        <p:sp>
          <p:nvSpPr>
            <p:cNvPr id="9" name="Rectangle 8">
              <a:extLst>
                <a:ext uri="{FF2B5EF4-FFF2-40B4-BE49-F238E27FC236}">
                  <a16:creationId xmlns:a16="http://schemas.microsoft.com/office/drawing/2014/main" id="{18B33731-B074-219D-99DA-7433F5A9168C}"/>
                </a:ext>
              </a:extLst>
            </p:cNvPr>
            <p:cNvSpPr/>
            <p:nvPr/>
          </p:nvSpPr>
          <p:spPr>
            <a:xfrm>
              <a:off x="2114120" y="3060458"/>
              <a:ext cx="572814" cy="23102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0B101F-515D-7537-40B4-E88392DAF486}"/>
                </a:ext>
              </a:extLst>
            </p:cNvPr>
            <p:cNvSpPr/>
            <p:nvPr/>
          </p:nvSpPr>
          <p:spPr>
            <a:xfrm>
              <a:off x="7592637" y="3158905"/>
              <a:ext cx="572814" cy="2310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9DB14CC9-53A6-938F-3120-9406F07595EE}"/>
                </a:ext>
              </a:extLst>
            </p:cNvPr>
            <p:cNvSpPr/>
            <p:nvPr/>
          </p:nvSpPr>
          <p:spPr>
            <a:xfrm>
              <a:off x="2591347" y="1492184"/>
              <a:ext cx="172996" cy="16598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CA139E9E-D42B-46C7-E3C5-142C95DB99B7}"/>
                </a:ext>
              </a:extLst>
            </p:cNvPr>
            <p:cNvSpPr/>
            <p:nvPr/>
          </p:nvSpPr>
          <p:spPr>
            <a:xfrm>
              <a:off x="4251975" y="2706171"/>
              <a:ext cx="153072" cy="14490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68F4AFBC-76F6-9434-11B8-E5CB29CF1945}"/>
                </a:ext>
              </a:extLst>
            </p:cNvPr>
            <p:cNvSpPr/>
            <p:nvPr/>
          </p:nvSpPr>
          <p:spPr>
            <a:xfrm>
              <a:off x="5447130" y="3556649"/>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3183EB4F-8033-CB7D-07D9-4FFC9D186F39}"/>
                </a:ext>
              </a:extLst>
            </p:cNvPr>
            <p:cNvSpPr/>
            <p:nvPr/>
          </p:nvSpPr>
          <p:spPr>
            <a:xfrm>
              <a:off x="3524968" y="3851572"/>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4585B18-9DA1-D65F-4AD5-958F3250DD71}"/>
                </a:ext>
              </a:extLst>
            </p:cNvPr>
            <p:cNvSpPr/>
            <p:nvPr/>
          </p:nvSpPr>
          <p:spPr>
            <a:xfrm>
              <a:off x="5447130" y="1492183"/>
              <a:ext cx="153072"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E25BA635-B783-78A3-92F2-7126A19E818D}"/>
                </a:ext>
              </a:extLst>
            </p:cNvPr>
            <p:cNvSpPr/>
            <p:nvPr/>
          </p:nvSpPr>
          <p:spPr>
            <a:xfrm>
              <a:off x="3730914" y="1787106"/>
              <a:ext cx="128291" cy="12633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97D2C9DA-D9AB-3904-405C-CBF5C9552861}"/>
                </a:ext>
              </a:extLst>
            </p:cNvPr>
            <p:cNvSpPr/>
            <p:nvPr/>
          </p:nvSpPr>
          <p:spPr>
            <a:xfrm>
              <a:off x="2495238" y="4263092"/>
              <a:ext cx="177852"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BC1553A7-4547-7310-13DA-F0027EF91180}"/>
                </a:ext>
              </a:extLst>
            </p:cNvPr>
            <p:cNvSpPr/>
            <p:nvPr/>
          </p:nvSpPr>
          <p:spPr>
            <a:xfrm>
              <a:off x="6586697" y="4263092"/>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B8A134D9-39EC-B755-6776-B2B776635C1E}"/>
                </a:ext>
              </a:extLst>
            </p:cNvPr>
            <p:cNvSpPr/>
            <p:nvPr/>
          </p:nvSpPr>
          <p:spPr>
            <a:xfrm>
              <a:off x="7595832" y="3851571"/>
              <a:ext cx="122096" cy="194420"/>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CCB623C8-D301-ECF6-4A2B-D9BC74836109}"/>
                </a:ext>
              </a:extLst>
            </p:cNvPr>
            <p:cNvSpPr/>
            <p:nvPr/>
          </p:nvSpPr>
          <p:spPr>
            <a:xfrm>
              <a:off x="4568427" y="4263093"/>
              <a:ext cx="109706"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39D57E80-EC5A-B151-DEDD-37E07EE8B827}"/>
                </a:ext>
              </a:extLst>
            </p:cNvPr>
            <p:cNvSpPr/>
            <p:nvPr/>
          </p:nvSpPr>
          <p:spPr>
            <a:xfrm>
              <a:off x="5234321" y="2287791"/>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0E144377-8C7A-5308-CFA5-53877DA47600}"/>
                </a:ext>
              </a:extLst>
            </p:cNvPr>
            <p:cNvSpPr/>
            <p:nvPr/>
          </p:nvSpPr>
          <p:spPr>
            <a:xfrm>
              <a:off x="6456265" y="1787106"/>
              <a:ext cx="128291" cy="18204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C6B33E52-F43C-978B-BB66-E331AD986939}"/>
                </a:ext>
              </a:extLst>
            </p:cNvPr>
            <p:cNvSpPr/>
            <p:nvPr/>
          </p:nvSpPr>
          <p:spPr>
            <a:xfrm>
              <a:off x="7383022" y="2123181"/>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3186E3F-9D4B-91D8-504D-04D0C4F75A62}"/>
                </a:ext>
              </a:extLst>
            </p:cNvPr>
            <p:cNvSpPr/>
            <p:nvPr/>
          </p:nvSpPr>
          <p:spPr>
            <a:xfrm>
              <a:off x="3218561" y="1565788"/>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0BF16D-05BD-8D00-D654-0AA931AB651F}"/>
                </a:ext>
              </a:extLst>
            </p:cNvPr>
            <p:cNvSpPr/>
            <p:nvPr/>
          </p:nvSpPr>
          <p:spPr>
            <a:xfrm>
              <a:off x="4569097" y="1751473"/>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AFFCC83-4BAD-6E66-C4A0-125014BE18A8}"/>
                </a:ext>
              </a:extLst>
            </p:cNvPr>
            <p:cNvSpPr/>
            <p:nvPr/>
          </p:nvSpPr>
          <p:spPr>
            <a:xfrm>
              <a:off x="5764756" y="1850507"/>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FF7D37-E709-1C58-C453-D879069BCE23}"/>
                </a:ext>
              </a:extLst>
            </p:cNvPr>
            <p:cNvSpPr/>
            <p:nvPr/>
          </p:nvSpPr>
          <p:spPr>
            <a:xfrm>
              <a:off x="2487537" y="3818782"/>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9CAE2E9-6C12-6C51-FB33-3111C09A5EA2}"/>
                </a:ext>
              </a:extLst>
            </p:cNvPr>
            <p:cNvSpPr/>
            <p:nvPr/>
          </p:nvSpPr>
          <p:spPr>
            <a:xfrm>
              <a:off x="5170025" y="4524392"/>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5B5A15-1FC1-12E0-1832-C06C8FE111EC}"/>
                </a:ext>
              </a:extLst>
            </p:cNvPr>
            <p:cNvSpPr/>
            <p:nvPr/>
          </p:nvSpPr>
          <p:spPr>
            <a:xfrm>
              <a:off x="4934610" y="2686097"/>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271D3C-3FF5-5CBD-1E2B-678A2333D3B9}"/>
                </a:ext>
              </a:extLst>
            </p:cNvPr>
            <p:cNvSpPr/>
            <p:nvPr/>
          </p:nvSpPr>
          <p:spPr>
            <a:xfrm>
              <a:off x="6031146" y="2580873"/>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B11818-91B6-8197-C7B5-5E040BF392A9}"/>
                </a:ext>
              </a:extLst>
            </p:cNvPr>
            <p:cNvSpPr/>
            <p:nvPr/>
          </p:nvSpPr>
          <p:spPr>
            <a:xfrm>
              <a:off x="4575292" y="3608338"/>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A6B95A-168B-A219-E1E6-CFE0AAB75ACE}"/>
                </a:ext>
              </a:extLst>
            </p:cNvPr>
            <p:cNvSpPr/>
            <p:nvPr/>
          </p:nvSpPr>
          <p:spPr>
            <a:xfrm>
              <a:off x="5560317" y="3236965"/>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D5ADCDC-8C57-D5FD-9253-78D062BA53B9}"/>
                </a:ext>
              </a:extLst>
            </p:cNvPr>
            <p:cNvSpPr/>
            <p:nvPr/>
          </p:nvSpPr>
          <p:spPr>
            <a:xfrm>
              <a:off x="2493732" y="2166174"/>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F7CDA5-8EEA-0693-F82E-A2BF581CBC90}"/>
                </a:ext>
              </a:extLst>
            </p:cNvPr>
            <p:cNvSpPr/>
            <p:nvPr/>
          </p:nvSpPr>
          <p:spPr>
            <a:xfrm>
              <a:off x="3949586" y="4245862"/>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838132-12DC-D7B0-709A-56A76B00B33C}"/>
                </a:ext>
              </a:extLst>
            </p:cNvPr>
            <p:cNvSpPr/>
            <p:nvPr/>
          </p:nvSpPr>
          <p:spPr>
            <a:xfrm>
              <a:off x="5932024" y="4078743"/>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D72BC9-D2CE-1B05-77E9-342548E5155E}"/>
                </a:ext>
              </a:extLst>
            </p:cNvPr>
            <p:cNvSpPr/>
            <p:nvPr/>
          </p:nvSpPr>
          <p:spPr>
            <a:xfrm>
              <a:off x="7301145" y="4431547"/>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AA01E3-9518-39DB-8037-331369DC1A27}"/>
                </a:ext>
              </a:extLst>
            </p:cNvPr>
            <p:cNvSpPr/>
            <p:nvPr/>
          </p:nvSpPr>
          <p:spPr>
            <a:xfrm>
              <a:off x="7679047" y="191859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ghts On outline">
              <a:extLst>
                <a:ext uri="{FF2B5EF4-FFF2-40B4-BE49-F238E27FC236}">
                  <a16:creationId xmlns:a16="http://schemas.microsoft.com/office/drawing/2014/main" id="{B5018649-0EB2-59AE-0639-48EA91DE6A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13634" y="2571590"/>
              <a:ext cx="1211765" cy="1210675"/>
            </a:xfrm>
            <a:prstGeom prst="rect">
              <a:avLst/>
            </a:prstGeom>
          </p:spPr>
        </p:pic>
        <p:sp>
          <p:nvSpPr>
            <p:cNvPr id="26" name="Flowchart: Manual Operation 25">
              <a:extLst>
                <a:ext uri="{FF2B5EF4-FFF2-40B4-BE49-F238E27FC236}">
                  <a16:creationId xmlns:a16="http://schemas.microsoft.com/office/drawing/2014/main" id="{55EE09EA-A93F-6F7F-A27C-EDA238640DDF}"/>
                </a:ext>
              </a:extLst>
            </p:cNvPr>
            <p:cNvSpPr/>
            <p:nvPr/>
          </p:nvSpPr>
          <p:spPr>
            <a:xfrm rot="16200000">
              <a:off x="3905633" y="76235"/>
              <a:ext cx="3710350" cy="6020988"/>
            </a:xfrm>
            <a:prstGeom prst="flowChartManualOperation">
              <a:avLst/>
            </a:prstGeom>
            <a:solidFill>
              <a:srgbClr val="D921CC">
                <a:alpha val="28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A2AF62A-22C9-1AFA-15F3-B872CCCC353F}"/>
                </a:ext>
              </a:extLst>
            </p:cNvPr>
            <p:cNvSpPr/>
            <p:nvPr/>
          </p:nvSpPr>
          <p:spPr>
            <a:xfrm>
              <a:off x="2109377" y="1231554"/>
              <a:ext cx="6063191" cy="371035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DFB7AA9-AA03-F07A-7A0F-B22D04B79CAA}"/>
                </a:ext>
              </a:extLst>
            </p:cNvPr>
            <p:cNvSpPr/>
            <p:nvPr/>
          </p:nvSpPr>
          <p:spPr>
            <a:xfrm>
              <a:off x="2114120" y="3060458"/>
              <a:ext cx="572814" cy="23102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1FC6D71-479E-34FB-CF68-2A27567C1E7A}"/>
                </a:ext>
              </a:extLst>
            </p:cNvPr>
            <p:cNvSpPr/>
            <p:nvPr/>
          </p:nvSpPr>
          <p:spPr>
            <a:xfrm>
              <a:off x="7592637" y="3158905"/>
              <a:ext cx="572814" cy="2310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xplosion: 8 Points 27">
              <a:extLst>
                <a:ext uri="{FF2B5EF4-FFF2-40B4-BE49-F238E27FC236}">
                  <a16:creationId xmlns:a16="http://schemas.microsoft.com/office/drawing/2014/main" id="{25A4C75C-D264-CB1B-4783-D95BC2F3B4B0}"/>
                </a:ext>
              </a:extLst>
            </p:cNvPr>
            <p:cNvSpPr/>
            <p:nvPr/>
          </p:nvSpPr>
          <p:spPr>
            <a:xfrm>
              <a:off x="2591347" y="1492184"/>
              <a:ext cx="172996" cy="16598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8">
              <a:extLst>
                <a:ext uri="{FF2B5EF4-FFF2-40B4-BE49-F238E27FC236}">
                  <a16:creationId xmlns:a16="http://schemas.microsoft.com/office/drawing/2014/main" id="{26C1E9B7-FDBF-2860-B122-E29086B5A50C}"/>
                </a:ext>
              </a:extLst>
            </p:cNvPr>
            <p:cNvSpPr/>
            <p:nvPr/>
          </p:nvSpPr>
          <p:spPr>
            <a:xfrm>
              <a:off x="4251975" y="2706171"/>
              <a:ext cx="153072" cy="14490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9">
              <a:extLst>
                <a:ext uri="{FF2B5EF4-FFF2-40B4-BE49-F238E27FC236}">
                  <a16:creationId xmlns:a16="http://schemas.microsoft.com/office/drawing/2014/main" id="{8C48DF47-EA2E-6E5F-F5D7-254E6EED42E6}"/>
                </a:ext>
              </a:extLst>
            </p:cNvPr>
            <p:cNvSpPr/>
            <p:nvPr/>
          </p:nvSpPr>
          <p:spPr>
            <a:xfrm>
              <a:off x="5447130" y="3556649"/>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30">
              <a:extLst>
                <a:ext uri="{FF2B5EF4-FFF2-40B4-BE49-F238E27FC236}">
                  <a16:creationId xmlns:a16="http://schemas.microsoft.com/office/drawing/2014/main" id="{ED83FA28-2D32-ACC1-321C-BEC07E519DC0}"/>
                </a:ext>
              </a:extLst>
            </p:cNvPr>
            <p:cNvSpPr/>
            <p:nvPr/>
          </p:nvSpPr>
          <p:spPr>
            <a:xfrm>
              <a:off x="3524968" y="3851572"/>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31">
              <a:extLst>
                <a:ext uri="{FF2B5EF4-FFF2-40B4-BE49-F238E27FC236}">
                  <a16:creationId xmlns:a16="http://schemas.microsoft.com/office/drawing/2014/main" id="{8A450266-1670-6C02-C1EC-597507B213F8}"/>
                </a:ext>
              </a:extLst>
            </p:cNvPr>
            <p:cNvSpPr/>
            <p:nvPr/>
          </p:nvSpPr>
          <p:spPr>
            <a:xfrm>
              <a:off x="5447130" y="1492183"/>
              <a:ext cx="153072"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32">
              <a:extLst>
                <a:ext uri="{FF2B5EF4-FFF2-40B4-BE49-F238E27FC236}">
                  <a16:creationId xmlns:a16="http://schemas.microsoft.com/office/drawing/2014/main" id="{D50266D7-17A2-5F5F-A9CC-305338724185}"/>
                </a:ext>
              </a:extLst>
            </p:cNvPr>
            <p:cNvSpPr/>
            <p:nvPr/>
          </p:nvSpPr>
          <p:spPr>
            <a:xfrm>
              <a:off x="3730914" y="1787106"/>
              <a:ext cx="128291" cy="12633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33">
              <a:extLst>
                <a:ext uri="{FF2B5EF4-FFF2-40B4-BE49-F238E27FC236}">
                  <a16:creationId xmlns:a16="http://schemas.microsoft.com/office/drawing/2014/main" id="{28EE12E3-7772-6AD8-011A-6A4A0FFD7E84}"/>
                </a:ext>
              </a:extLst>
            </p:cNvPr>
            <p:cNvSpPr/>
            <p:nvPr/>
          </p:nvSpPr>
          <p:spPr>
            <a:xfrm>
              <a:off x="2495238" y="4263092"/>
              <a:ext cx="177852"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xplosion: 8 Points 34">
              <a:extLst>
                <a:ext uri="{FF2B5EF4-FFF2-40B4-BE49-F238E27FC236}">
                  <a16:creationId xmlns:a16="http://schemas.microsoft.com/office/drawing/2014/main" id="{50CB6916-B6B5-0FAB-C88E-0A98C1D57E3C}"/>
                </a:ext>
              </a:extLst>
            </p:cNvPr>
            <p:cNvSpPr/>
            <p:nvPr/>
          </p:nvSpPr>
          <p:spPr>
            <a:xfrm>
              <a:off x="6586697" y="4263092"/>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xplosion: 8 Points 35">
              <a:extLst>
                <a:ext uri="{FF2B5EF4-FFF2-40B4-BE49-F238E27FC236}">
                  <a16:creationId xmlns:a16="http://schemas.microsoft.com/office/drawing/2014/main" id="{6D1AE37B-49A2-0B4A-51C4-C78FF5EF3D37}"/>
                </a:ext>
              </a:extLst>
            </p:cNvPr>
            <p:cNvSpPr/>
            <p:nvPr/>
          </p:nvSpPr>
          <p:spPr>
            <a:xfrm>
              <a:off x="7595832" y="3851571"/>
              <a:ext cx="122096" cy="194420"/>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36">
              <a:extLst>
                <a:ext uri="{FF2B5EF4-FFF2-40B4-BE49-F238E27FC236}">
                  <a16:creationId xmlns:a16="http://schemas.microsoft.com/office/drawing/2014/main" id="{3DCF556F-5CD1-9877-77D8-E7861A57BCAE}"/>
                </a:ext>
              </a:extLst>
            </p:cNvPr>
            <p:cNvSpPr/>
            <p:nvPr/>
          </p:nvSpPr>
          <p:spPr>
            <a:xfrm>
              <a:off x="4568427" y="4263093"/>
              <a:ext cx="109706"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64AE95A4-AA58-A573-AB1C-5B5CEE5D6C42}"/>
                </a:ext>
              </a:extLst>
            </p:cNvPr>
            <p:cNvSpPr/>
            <p:nvPr/>
          </p:nvSpPr>
          <p:spPr>
            <a:xfrm>
              <a:off x="5234321" y="2287791"/>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7" name="Explosion: 8 Points 38">
              <a:extLst>
                <a:ext uri="{FF2B5EF4-FFF2-40B4-BE49-F238E27FC236}">
                  <a16:creationId xmlns:a16="http://schemas.microsoft.com/office/drawing/2014/main" id="{9C46F1CD-CB25-13B1-5DC5-4AB83D9BC415}"/>
                </a:ext>
              </a:extLst>
            </p:cNvPr>
            <p:cNvSpPr/>
            <p:nvPr/>
          </p:nvSpPr>
          <p:spPr>
            <a:xfrm>
              <a:off x="6456265" y="1787106"/>
              <a:ext cx="128291" cy="18204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39">
              <a:extLst>
                <a:ext uri="{FF2B5EF4-FFF2-40B4-BE49-F238E27FC236}">
                  <a16:creationId xmlns:a16="http://schemas.microsoft.com/office/drawing/2014/main" id="{4A4F5870-53D0-C5CA-331D-A524A890E627}"/>
                </a:ext>
              </a:extLst>
            </p:cNvPr>
            <p:cNvSpPr/>
            <p:nvPr/>
          </p:nvSpPr>
          <p:spPr>
            <a:xfrm>
              <a:off x="7383022" y="2123181"/>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27">
              <a:extLst>
                <a:ext uri="{FF2B5EF4-FFF2-40B4-BE49-F238E27FC236}">
                  <a16:creationId xmlns:a16="http://schemas.microsoft.com/office/drawing/2014/main" id="{F0B95625-8394-2E09-011E-5D79868AC738}"/>
                </a:ext>
              </a:extLst>
            </p:cNvPr>
            <p:cNvSpPr/>
            <p:nvPr/>
          </p:nvSpPr>
          <p:spPr>
            <a:xfrm>
              <a:off x="4663345" y="2308316"/>
              <a:ext cx="172996" cy="16598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8">
              <a:extLst>
                <a:ext uri="{FF2B5EF4-FFF2-40B4-BE49-F238E27FC236}">
                  <a16:creationId xmlns:a16="http://schemas.microsoft.com/office/drawing/2014/main" id="{685A8965-EF83-9E25-926F-8B7B12AA1F26}"/>
                </a:ext>
              </a:extLst>
            </p:cNvPr>
            <p:cNvSpPr/>
            <p:nvPr/>
          </p:nvSpPr>
          <p:spPr>
            <a:xfrm>
              <a:off x="4430431" y="3555282"/>
              <a:ext cx="153072" cy="14490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9">
              <a:extLst>
                <a:ext uri="{FF2B5EF4-FFF2-40B4-BE49-F238E27FC236}">
                  <a16:creationId xmlns:a16="http://schemas.microsoft.com/office/drawing/2014/main" id="{42FF225D-4395-9E04-BD39-70AA4D4ADF7C}"/>
                </a:ext>
              </a:extLst>
            </p:cNvPr>
            <p:cNvSpPr/>
            <p:nvPr/>
          </p:nvSpPr>
          <p:spPr>
            <a:xfrm>
              <a:off x="5613122" y="4225999"/>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30">
              <a:extLst>
                <a:ext uri="{FF2B5EF4-FFF2-40B4-BE49-F238E27FC236}">
                  <a16:creationId xmlns:a16="http://schemas.microsoft.com/office/drawing/2014/main" id="{72AD4477-0E9C-2558-8AF5-7350C18A0152}"/>
                </a:ext>
              </a:extLst>
            </p:cNvPr>
            <p:cNvSpPr/>
            <p:nvPr/>
          </p:nvSpPr>
          <p:spPr>
            <a:xfrm>
              <a:off x="3860117" y="4376047"/>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31">
              <a:extLst>
                <a:ext uri="{FF2B5EF4-FFF2-40B4-BE49-F238E27FC236}">
                  <a16:creationId xmlns:a16="http://schemas.microsoft.com/office/drawing/2014/main" id="{FA7FC220-C19E-C3D0-8880-A94E07E1AC6C}"/>
                </a:ext>
              </a:extLst>
            </p:cNvPr>
            <p:cNvSpPr/>
            <p:nvPr/>
          </p:nvSpPr>
          <p:spPr>
            <a:xfrm>
              <a:off x="5785298" y="1998173"/>
              <a:ext cx="12209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32">
              <a:extLst>
                <a:ext uri="{FF2B5EF4-FFF2-40B4-BE49-F238E27FC236}">
                  <a16:creationId xmlns:a16="http://schemas.microsoft.com/office/drawing/2014/main" id="{F5AFF19C-6A9A-3801-6536-DAC794F7A705}"/>
                </a:ext>
              </a:extLst>
            </p:cNvPr>
            <p:cNvSpPr/>
            <p:nvPr/>
          </p:nvSpPr>
          <p:spPr>
            <a:xfrm>
              <a:off x="2622788" y="2223485"/>
              <a:ext cx="128291" cy="12633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34">
              <a:extLst>
                <a:ext uri="{FF2B5EF4-FFF2-40B4-BE49-F238E27FC236}">
                  <a16:creationId xmlns:a16="http://schemas.microsoft.com/office/drawing/2014/main" id="{70D3F353-BEC8-C112-4504-3BC804BB5E3D}"/>
                </a:ext>
              </a:extLst>
            </p:cNvPr>
            <p:cNvSpPr/>
            <p:nvPr/>
          </p:nvSpPr>
          <p:spPr>
            <a:xfrm>
              <a:off x="6029095" y="3867044"/>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35">
              <a:extLst>
                <a:ext uri="{FF2B5EF4-FFF2-40B4-BE49-F238E27FC236}">
                  <a16:creationId xmlns:a16="http://schemas.microsoft.com/office/drawing/2014/main" id="{4D0A843F-B636-2942-FAA9-17E5381D8121}"/>
                </a:ext>
              </a:extLst>
            </p:cNvPr>
            <p:cNvSpPr/>
            <p:nvPr/>
          </p:nvSpPr>
          <p:spPr>
            <a:xfrm>
              <a:off x="7534784" y="4463448"/>
              <a:ext cx="122096" cy="194420"/>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xplosion: 8 Points 36">
              <a:extLst>
                <a:ext uri="{FF2B5EF4-FFF2-40B4-BE49-F238E27FC236}">
                  <a16:creationId xmlns:a16="http://schemas.microsoft.com/office/drawing/2014/main" id="{50027367-741D-0D80-4C97-59B1DF272359}"/>
                </a:ext>
              </a:extLst>
            </p:cNvPr>
            <p:cNvSpPr/>
            <p:nvPr/>
          </p:nvSpPr>
          <p:spPr>
            <a:xfrm>
              <a:off x="4577610" y="1787106"/>
              <a:ext cx="109706"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xplosion: 8 Points 37">
              <a:extLst>
                <a:ext uri="{FF2B5EF4-FFF2-40B4-BE49-F238E27FC236}">
                  <a16:creationId xmlns:a16="http://schemas.microsoft.com/office/drawing/2014/main" id="{E8E93294-817F-435D-B47C-7CDE497D1752}"/>
                </a:ext>
              </a:extLst>
            </p:cNvPr>
            <p:cNvSpPr/>
            <p:nvPr/>
          </p:nvSpPr>
          <p:spPr>
            <a:xfrm>
              <a:off x="5955977" y="2779462"/>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9" name="Explosion: 8 Points 38">
              <a:extLst>
                <a:ext uri="{FF2B5EF4-FFF2-40B4-BE49-F238E27FC236}">
                  <a16:creationId xmlns:a16="http://schemas.microsoft.com/office/drawing/2014/main" id="{8A0DE61D-0F63-1B7D-E209-683E6BFCBFA2}"/>
                </a:ext>
              </a:extLst>
            </p:cNvPr>
            <p:cNvSpPr/>
            <p:nvPr/>
          </p:nvSpPr>
          <p:spPr>
            <a:xfrm>
              <a:off x="3108984" y="1780916"/>
              <a:ext cx="128291" cy="18204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Explosion: 8 Points 39">
              <a:extLst>
                <a:ext uri="{FF2B5EF4-FFF2-40B4-BE49-F238E27FC236}">
                  <a16:creationId xmlns:a16="http://schemas.microsoft.com/office/drawing/2014/main" id="{E0E84D4E-48F3-44A8-0370-DD4455FC9C05}"/>
                </a:ext>
              </a:extLst>
            </p:cNvPr>
            <p:cNvSpPr/>
            <p:nvPr/>
          </p:nvSpPr>
          <p:spPr>
            <a:xfrm>
              <a:off x="7650422" y="2546371"/>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Explosion: 8 Points 29">
              <a:extLst>
                <a:ext uri="{FF2B5EF4-FFF2-40B4-BE49-F238E27FC236}">
                  <a16:creationId xmlns:a16="http://schemas.microsoft.com/office/drawing/2014/main" id="{8332D735-004F-3F4B-D55B-8515C5EE7217}"/>
                </a:ext>
              </a:extLst>
            </p:cNvPr>
            <p:cNvSpPr/>
            <p:nvPr/>
          </p:nvSpPr>
          <p:spPr>
            <a:xfrm>
              <a:off x="5036831" y="3907277"/>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xplosion: 8 Points 37">
              <a:extLst>
                <a:ext uri="{FF2B5EF4-FFF2-40B4-BE49-F238E27FC236}">
                  <a16:creationId xmlns:a16="http://schemas.microsoft.com/office/drawing/2014/main" id="{5F6D68EA-C6BC-D0FE-BCF8-E5C5D0BAC45F}"/>
                </a:ext>
              </a:extLst>
            </p:cNvPr>
            <p:cNvSpPr/>
            <p:nvPr/>
          </p:nvSpPr>
          <p:spPr>
            <a:xfrm>
              <a:off x="5967126" y="330363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3" name="Explosion: 8 Points 31">
              <a:extLst>
                <a:ext uri="{FF2B5EF4-FFF2-40B4-BE49-F238E27FC236}">
                  <a16:creationId xmlns:a16="http://schemas.microsoft.com/office/drawing/2014/main" id="{5213C95F-FF47-1691-D202-1CA2A0C241EC}"/>
                </a:ext>
              </a:extLst>
            </p:cNvPr>
            <p:cNvSpPr/>
            <p:nvPr/>
          </p:nvSpPr>
          <p:spPr>
            <a:xfrm>
              <a:off x="6302476" y="2378059"/>
              <a:ext cx="122096" cy="1170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xplosion: 8 Points 37">
              <a:extLst>
                <a:ext uri="{FF2B5EF4-FFF2-40B4-BE49-F238E27FC236}">
                  <a16:creationId xmlns:a16="http://schemas.microsoft.com/office/drawing/2014/main" id="{50EFD7D1-7C75-A571-4403-7886D328AD70}"/>
                </a:ext>
              </a:extLst>
            </p:cNvPr>
            <p:cNvSpPr/>
            <p:nvPr/>
          </p:nvSpPr>
          <p:spPr>
            <a:xfrm>
              <a:off x="5523662" y="303247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5" name="Explosion: 8 Points 37">
              <a:extLst>
                <a:ext uri="{FF2B5EF4-FFF2-40B4-BE49-F238E27FC236}">
                  <a16:creationId xmlns:a16="http://schemas.microsoft.com/office/drawing/2014/main" id="{34CF7542-15A3-9165-EA7D-0B95A0AE7042}"/>
                </a:ext>
              </a:extLst>
            </p:cNvPr>
            <p:cNvSpPr/>
            <p:nvPr/>
          </p:nvSpPr>
          <p:spPr>
            <a:xfrm>
              <a:off x="4938145" y="3329852"/>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6" name="Explosion: 8 Points 37">
              <a:extLst>
                <a:ext uri="{FF2B5EF4-FFF2-40B4-BE49-F238E27FC236}">
                  <a16:creationId xmlns:a16="http://schemas.microsoft.com/office/drawing/2014/main" id="{CA756DD4-9F88-6169-870F-069271F8478F}"/>
                </a:ext>
              </a:extLst>
            </p:cNvPr>
            <p:cNvSpPr/>
            <p:nvPr/>
          </p:nvSpPr>
          <p:spPr>
            <a:xfrm>
              <a:off x="4770867" y="2888356"/>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7" name="Explosion: 8 Points 37">
              <a:extLst>
                <a:ext uri="{FF2B5EF4-FFF2-40B4-BE49-F238E27FC236}">
                  <a16:creationId xmlns:a16="http://schemas.microsoft.com/office/drawing/2014/main" id="{5F5EC9F6-CDC8-6D33-CCB5-96177BEB68A4}"/>
                </a:ext>
              </a:extLst>
            </p:cNvPr>
            <p:cNvSpPr/>
            <p:nvPr/>
          </p:nvSpPr>
          <p:spPr>
            <a:xfrm>
              <a:off x="3886189" y="225712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8" name="Explosion: 8 Points 30">
              <a:extLst>
                <a:ext uri="{FF2B5EF4-FFF2-40B4-BE49-F238E27FC236}">
                  <a16:creationId xmlns:a16="http://schemas.microsoft.com/office/drawing/2014/main" id="{A30C731C-687D-451E-501D-3D6749D91BD0}"/>
                </a:ext>
              </a:extLst>
            </p:cNvPr>
            <p:cNvSpPr/>
            <p:nvPr/>
          </p:nvSpPr>
          <p:spPr>
            <a:xfrm>
              <a:off x="3032448" y="4463448"/>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Explosion: 8 Points 37">
              <a:extLst>
                <a:ext uri="{FF2B5EF4-FFF2-40B4-BE49-F238E27FC236}">
                  <a16:creationId xmlns:a16="http://schemas.microsoft.com/office/drawing/2014/main" id="{B0DF2AB9-A6E3-5284-75BC-3FE1A2EC9EA8}"/>
                </a:ext>
              </a:extLst>
            </p:cNvPr>
            <p:cNvSpPr/>
            <p:nvPr/>
          </p:nvSpPr>
          <p:spPr>
            <a:xfrm>
              <a:off x="4167175" y="156525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0" name="Explosion: 8 Points 37">
              <a:extLst>
                <a:ext uri="{FF2B5EF4-FFF2-40B4-BE49-F238E27FC236}">
                  <a16:creationId xmlns:a16="http://schemas.microsoft.com/office/drawing/2014/main" id="{B2EBE5FD-4CB6-BB64-F554-D2E169EA5D98}"/>
                </a:ext>
              </a:extLst>
            </p:cNvPr>
            <p:cNvSpPr/>
            <p:nvPr/>
          </p:nvSpPr>
          <p:spPr>
            <a:xfrm>
              <a:off x="5113366" y="4463448"/>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1" name="Explosion: 8 Points 34">
              <a:extLst>
                <a:ext uri="{FF2B5EF4-FFF2-40B4-BE49-F238E27FC236}">
                  <a16:creationId xmlns:a16="http://schemas.microsoft.com/office/drawing/2014/main" id="{AEE200B0-306D-77CF-D7EA-B125D13BF829}"/>
                </a:ext>
              </a:extLst>
            </p:cNvPr>
            <p:cNvSpPr/>
            <p:nvPr/>
          </p:nvSpPr>
          <p:spPr>
            <a:xfrm>
              <a:off x="6817244" y="2104609"/>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xplosion: 8 Points 37">
              <a:extLst>
                <a:ext uri="{FF2B5EF4-FFF2-40B4-BE49-F238E27FC236}">
                  <a16:creationId xmlns:a16="http://schemas.microsoft.com/office/drawing/2014/main" id="{E16F6540-4E43-BD27-79A4-B2D926F06CD8}"/>
                </a:ext>
              </a:extLst>
            </p:cNvPr>
            <p:cNvSpPr/>
            <p:nvPr/>
          </p:nvSpPr>
          <p:spPr>
            <a:xfrm>
              <a:off x="4128496" y="4030516"/>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3" name="Explosion: 8 Points 37">
              <a:extLst>
                <a:ext uri="{FF2B5EF4-FFF2-40B4-BE49-F238E27FC236}">
                  <a16:creationId xmlns:a16="http://schemas.microsoft.com/office/drawing/2014/main" id="{0537FC90-8DF9-D539-52EA-2631A9A3A4EE}"/>
                </a:ext>
              </a:extLst>
            </p:cNvPr>
            <p:cNvSpPr/>
            <p:nvPr/>
          </p:nvSpPr>
          <p:spPr>
            <a:xfrm>
              <a:off x="5656487" y="242622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4" name="Explosion: 8 Points 37">
              <a:extLst>
                <a:ext uri="{FF2B5EF4-FFF2-40B4-BE49-F238E27FC236}">
                  <a16:creationId xmlns:a16="http://schemas.microsoft.com/office/drawing/2014/main" id="{799D574D-B4DF-44A3-D564-A93B5CF13712}"/>
                </a:ext>
              </a:extLst>
            </p:cNvPr>
            <p:cNvSpPr/>
            <p:nvPr/>
          </p:nvSpPr>
          <p:spPr>
            <a:xfrm>
              <a:off x="6041485" y="451377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5" name="Explosion: 8 Points 37">
              <a:extLst>
                <a:ext uri="{FF2B5EF4-FFF2-40B4-BE49-F238E27FC236}">
                  <a16:creationId xmlns:a16="http://schemas.microsoft.com/office/drawing/2014/main" id="{CB7CEAE7-A116-F392-81A0-974F474CBBA0}"/>
                </a:ext>
              </a:extLst>
            </p:cNvPr>
            <p:cNvSpPr/>
            <p:nvPr/>
          </p:nvSpPr>
          <p:spPr>
            <a:xfrm>
              <a:off x="5223072" y="2709843"/>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6" name="Explosion: 8 Points 37">
              <a:extLst>
                <a:ext uri="{FF2B5EF4-FFF2-40B4-BE49-F238E27FC236}">
                  <a16:creationId xmlns:a16="http://schemas.microsoft.com/office/drawing/2014/main" id="{09A7541C-BCB8-7799-396C-9B60B983F812}"/>
                </a:ext>
              </a:extLst>
            </p:cNvPr>
            <p:cNvSpPr/>
            <p:nvPr/>
          </p:nvSpPr>
          <p:spPr>
            <a:xfrm>
              <a:off x="5136627" y="1865739"/>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7" name="Explosion: 8 Points 29">
              <a:extLst>
                <a:ext uri="{FF2B5EF4-FFF2-40B4-BE49-F238E27FC236}">
                  <a16:creationId xmlns:a16="http://schemas.microsoft.com/office/drawing/2014/main" id="{A3CBF46F-A3FD-C0D6-2ECA-3B9FA84E70AF}"/>
                </a:ext>
              </a:extLst>
            </p:cNvPr>
            <p:cNvSpPr/>
            <p:nvPr/>
          </p:nvSpPr>
          <p:spPr>
            <a:xfrm>
              <a:off x="2870238" y="3990780"/>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Explosion: 8 Points 37">
              <a:extLst>
                <a:ext uri="{FF2B5EF4-FFF2-40B4-BE49-F238E27FC236}">
                  <a16:creationId xmlns:a16="http://schemas.microsoft.com/office/drawing/2014/main" id="{EB639743-D258-5F2C-D9DB-4244A76CEBB4}"/>
                </a:ext>
              </a:extLst>
            </p:cNvPr>
            <p:cNvSpPr/>
            <p:nvPr/>
          </p:nvSpPr>
          <p:spPr>
            <a:xfrm>
              <a:off x="7024544" y="457061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9" name="Explosion: 8 Points 37">
              <a:extLst>
                <a:ext uri="{FF2B5EF4-FFF2-40B4-BE49-F238E27FC236}">
                  <a16:creationId xmlns:a16="http://schemas.microsoft.com/office/drawing/2014/main" id="{AD32C8FF-9075-1DE0-5861-D9C46704BCF7}"/>
                </a:ext>
              </a:extLst>
            </p:cNvPr>
            <p:cNvSpPr/>
            <p:nvPr/>
          </p:nvSpPr>
          <p:spPr>
            <a:xfrm>
              <a:off x="3312840" y="216650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0" name="Explosion: 8 Points 37">
              <a:extLst>
                <a:ext uri="{FF2B5EF4-FFF2-40B4-BE49-F238E27FC236}">
                  <a16:creationId xmlns:a16="http://schemas.microsoft.com/office/drawing/2014/main" id="{A80E3E93-1084-F1E6-EDFA-9BA9C37C9716}"/>
                </a:ext>
              </a:extLst>
            </p:cNvPr>
            <p:cNvSpPr/>
            <p:nvPr/>
          </p:nvSpPr>
          <p:spPr>
            <a:xfrm>
              <a:off x="3422546" y="1550165"/>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1" name="Explosion: 8 Points 37">
              <a:extLst>
                <a:ext uri="{FF2B5EF4-FFF2-40B4-BE49-F238E27FC236}">
                  <a16:creationId xmlns:a16="http://schemas.microsoft.com/office/drawing/2014/main" id="{7FDA3ECD-B854-16E4-F519-58C861883BD1}"/>
                </a:ext>
              </a:extLst>
            </p:cNvPr>
            <p:cNvSpPr/>
            <p:nvPr/>
          </p:nvSpPr>
          <p:spPr>
            <a:xfrm>
              <a:off x="4365830" y="3183493"/>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2" name="Explosion: 8 Points 31">
              <a:extLst>
                <a:ext uri="{FF2B5EF4-FFF2-40B4-BE49-F238E27FC236}">
                  <a16:creationId xmlns:a16="http://schemas.microsoft.com/office/drawing/2014/main" id="{8648148B-907D-CF2C-5D52-92A0CEDBE2A8}"/>
                </a:ext>
              </a:extLst>
            </p:cNvPr>
            <p:cNvSpPr/>
            <p:nvPr/>
          </p:nvSpPr>
          <p:spPr>
            <a:xfrm>
              <a:off x="6053499" y="1578197"/>
              <a:ext cx="12209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Explosion: 8 Points 37">
              <a:extLst>
                <a:ext uri="{FF2B5EF4-FFF2-40B4-BE49-F238E27FC236}">
                  <a16:creationId xmlns:a16="http://schemas.microsoft.com/office/drawing/2014/main" id="{F273F00D-8AC0-C333-461A-1227C3739430}"/>
                </a:ext>
              </a:extLst>
            </p:cNvPr>
            <p:cNvSpPr/>
            <p:nvPr/>
          </p:nvSpPr>
          <p:spPr>
            <a:xfrm>
              <a:off x="4790768" y="151812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7" name="Rectangle 96">
              <a:extLst>
                <a:ext uri="{FF2B5EF4-FFF2-40B4-BE49-F238E27FC236}">
                  <a16:creationId xmlns:a16="http://schemas.microsoft.com/office/drawing/2014/main" id="{782126FE-9F4C-2763-A15C-9A3432D447E0}"/>
                </a:ext>
              </a:extLst>
            </p:cNvPr>
            <p:cNvSpPr/>
            <p:nvPr/>
          </p:nvSpPr>
          <p:spPr>
            <a:xfrm>
              <a:off x="2112264" y="1226634"/>
              <a:ext cx="6063191" cy="3715269"/>
            </a:xfrm>
            <a:prstGeom prst="rect">
              <a:avLst/>
            </a:prstGeom>
            <a:solidFill>
              <a:schemeClr val="accent1">
                <a:alpha val="35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98" name="Flowchart: Manual Operation 25">
            <a:extLst>
              <a:ext uri="{FF2B5EF4-FFF2-40B4-BE49-F238E27FC236}">
                <a16:creationId xmlns:a16="http://schemas.microsoft.com/office/drawing/2014/main" id="{6D58DFFF-F4B7-959A-B8F3-20FC666440CE}"/>
              </a:ext>
            </a:extLst>
          </p:cNvPr>
          <p:cNvSpPr/>
          <p:nvPr/>
        </p:nvSpPr>
        <p:spPr>
          <a:xfrm rot="10800000" flipV="1">
            <a:off x="4100715" y="4961408"/>
            <a:ext cx="2444296" cy="607058"/>
          </a:xfrm>
          <a:prstGeom prst="flowChartManualOperation">
            <a:avLst/>
          </a:prstGeom>
          <a:solidFill>
            <a:schemeClr val="accent1">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 Placeholder 17">
            <a:extLst>
              <a:ext uri="{FF2B5EF4-FFF2-40B4-BE49-F238E27FC236}">
                <a16:creationId xmlns:a16="http://schemas.microsoft.com/office/drawing/2014/main" id="{C2BED4DB-2190-844B-5FBD-4570F9C8FEC5}"/>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604828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5B4A-7386-0D87-9BA6-254EEFFDDA6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88D9C1-23DD-8718-5D84-DFDF0FA7C673}"/>
              </a:ext>
            </a:extLst>
          </p:cNvPr>
          <p:cNvSpPr>
            <a:spLocks noGrp="1"/>
          </p:cNvSpPr>
          <p:nvPr>
            <p:ph type="sldNum" sz="quarter" idx="10"/>
          </p:nvPr>
        </p:nvSpPr>
        <p:spPr/>
        <p:txBody>
          <a:bodyPr/>
          <a:lstStyle/>
          <a:p>
            <a:fld id="{72E20F18-833A-4542-A439-FC39BC210022}" type="slidenum">
              <a:rPr lang="en-US" smtClean="0"/>
              <a:pPr/>
              <a:t>24</a:t>
            </a:fld>
            <a:endParaRPr lang="en-US"/>
          </a:p>
        </p:txBody>
      </p:sp>
      <p:sp>
        <p:nvSpPr>
          <p:cNvPr id="4" name="Footer Placeholder 3">
            <a:extLst>
              <a:ext uri="{FF2B5EF4-FFF2-40B4-BE49-F238E27FC236}">
                <a16:creationId xmlns:a16="http://schemas.microsoft.com/office/drawing/2014/main" id="{88C02918-3AFB-36FA-A032-BEDDB3CB4E29}"/>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pic>
        <p:nvPicPr>
          <p:cNvPr id="96" name="Graphic 95" descr="Camera with solid fill">
            <a:extLst>
              <a:ext uri="{FF2B5EF4-FFF2-40B4-BE49-F238E27FC236}">
                <a16:creationId xmlns:a16="http://schemas.microsoft.com/office/drawing/2014/main" id="{C5BA3247-0391-B18D-B863-EB0C3F01D7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5662" y="5492852"/>
            <a:ext cx="914400" cy="914400"/>
          </a:xfrm>
          <a:prstGeom prst="rect">
            <a:avLst/>
          </a:prstGeom>
        </p:spPr>
      </p:pic>
      <p:sp>
        <p:nvSpPr>
          <p:cNvPr id="98" name="Flowchart: Manual Operation 25">
            <a:extLst>
              <a:ext uri="{FF2B5EF4-FFF2-40B4-BE49-F238E27FC236}">
                <a16:creationId xmlns:a16="http://schemas.microsoft.com/office/drawing/2014/main" id="{15AEC648-1B81-4BFE-56D2-DFF25B1FE1F5}"/>
              </a:ext>
            </a:extLst>
          </p:cNvPr>
          <p:cNvSpPr/>
          <p:nvPr/>
        </p:nvSpPr>
        <p:spPr>
          <a:xfrm rot="10800000" flipV="1">
            <a:off x="4090624" y="5111518"/>
            <a:ext cx="2444296" cy="500414"/>
          </a:xfrm>
          <a:prstGeom prst="flowChartManualOperation">
            <a:avLst/>
          </a:prstGeom>
          <a:solidFill>
            <a:schemeClr val="accent1">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6C2D6B3-436C-D037-D776-BDD17DB4E9BA}"/>
              </a:ext>
            </a:extLst>
          </p:cNvPr>
          <p:cNvGrpSpPr/>
          <p:nvPr/>
        </p:nvGrpSpPr>
        <p:grpSpPr>
          <a:xfrm>
            <a:off x="2291266" y="1362935"/>
            <a:ext cx="6063191" cy="3749039"/>
            <a:chOff x="2036968" y="1541751"/>
            <a:chExt cx="6063191" cy="3746913"/>
          </a:xfrm>
        </p:grpSpPr>
        <p:grpSp>
          <p:nvGrpSpPr>
            <p:cNvPr id="99" name="Group 98">
              <a:extLst>
                <a:ext uri="{FF2B5EF4-FFF2-40B4-BE49-F238E27FC236}">
                  <a16:creationId xmlns:a16="http://schemas.microsoft.com/office/drawing/2014/main" id="{CF8A1E85-FBC1-B1D5-952B-B3112277B9F1}"/>
                </a:ext>
              </a:extLst>
            </p:cNvPr>
            <p:cNvGrpSpPr/>
            <p:nvPr/>
          </p:nvGrpSpPr>
          <p:grpSpPr>
            <a:xfrm>
              <a:off x="2036968" y="1550573"/>
              <a:ext cx="6063191" cy="3710349"/>
              <a:chOff x="2670806" y="1268064"/>
              <a:chExt cx="6063191" cy="3713691"/>
            </a:xfrm>
          </p:grpSpPr>
          <p:sp>
            <p:nvSpPr>
              <p:cNvPr id="8" name="Rectangle 7">
                <a:extLst>
                  <a:ext uri="{FF2B5EF4-FFF2-40B4-BE49-F238E27FC236}">
                    <a16:creationId xmlns:a16="http://schemas.microsoft.com/office/drawing/2014/main" id="{11BFD64F-B238-7C84-DF66-A8BCC789875C}"/>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ACFE44-9835-1D0F-1DB2-24B20CC9E75F}"/>
                  </a:ext>
                </a:extLst>
              </p:cNvPr>
              <p:cNvSpPr/>
              <p:nvPr/>
            </p:nvSpPr>
            <p:spPr>
              <a:xfrm>
                <a:off x="3779990" y="1602599"/>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614678F-5A8F-BAB7-19BF-260062D55FFC}"/>
                  </a:ext>
                </a:extLst>
              </p:cNvPr>
              <p:cNvSpPr/>
              <p:nvPr/>
            </p:nvSpPr>
            <p:spPr>
              <a:xfrm>
                <a:off x="5130526" y="178845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AFA9F77-9284-CF8A-DD31-BB828C8C7E0A}"/>
                  </a:ext>
                </a:extLst>
              </p:cNvPr>
              <p:cNvSpPr/>
              <p:nvPr/>
            </p:nvSpPr>
            <p:spPr>
              <a:xfrm>
                <a:off x="6326185" y="18875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53858C-1B02-F2E2-013B-C73328F39831}"/>
                  </a:ext>
                </a:extLst>
              </p:cNvPr>
              <p:cNvSpPr/>
              <p:nvPr/>
            </p:nvSpPr>
            <p:spPr>
              <a:xfrm>
                <a:off x="3048966" y="38576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84DE5F-AD32-52CE-0DBA-118A23E2BDB6}"/>
                  </a:ext>
                </a:extLst>
              </p:cNvPr>
              <p:cNvSpPr/>
              <p:nvPr/>
            </p:nvSpPr>
            <p:spPr>
              <a:xfrm>
                <a:off x="5731454" y="456386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44F799-34FB-1DAE-429B-3CB2F6FA6EE3}"/>
                  </a:ext>
                </a:extLst>
              </p:cNvPr>
              <p:cNvSpPr/>
              <p:nvPr/>
            </p:nvSpPr>
            <p:spPr>
              <a:xfrm>
                <a:off x="5496039" y="272391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9310B6-B5CC-D219-4A03-49CC4DB39C5C}"/>
                  </a:ext>
                </a:extLst>
              </p:cNvPr>
              <p:cNvSpPr/>
              <p:nvPr/>
            </p:nvSpPr>
            <p:spPr>
              <a:xfrm>
                <a:off x="6592575" y="261859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BE567C-8D90-F195-3844-DA6F5E86E56F}"/>
                  </a:ext>
                </a:extLst>
              </p:cNvPr>
              <p:cNvSpPr/>
              <p:nvPr/>
            </p:nvSpPr>
            <p:spPr>
              <a:xfrm>
                <a:off x="5136721" y="364698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FB9220-E782-19F9-3417-0596FA3C8F67}"/>
                  </a:ext>
                </a:extLst>
              </p:cNvPr>
              <p:cNvSpPr/>
              <p:nvPr/>
            </p:nvSpPr>
            <p:spPr>
              <a:xfrm>
                <a:off x="6121746" y="327528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94085A-6110-9DEE-A33F-FA224B50DB49}"/>
                  </a:ext>
                </a:extLst>
              </p:cNvPr>
              <p:cNvSpPr/>
              <p:nvPr/>
            </p:nvSpPr>
            <p:spPr>
              <a:xfrm>
                <a:off x="3055161" y="220352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894C16-C1EC-4CB9-3860-76299BE008D8}"/>
                  </a:ext>
                </a:extLst>
              </p:cNvPr>
              <p:cNvSpPr/>
              <p:nvPr/>
            </p:nvSpPr>
            <p:spPr>
              <a:xfrm>
                <a:off x="4511015" y="428508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1D35EA1-974C-7415-C101-FBA58AC81B93}"/>
                  </a:ext>
                </a:extLst>
              </p:cNvPr>
              <p:cNvSpPr/>
              <p:nvPr/>
            </p:nvSpPr>
            <p:spPr>
              <a:xfrm>
                <a:off x="7862574" y="447093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EAEDAF-E9F0-6E30-641E-263DC8F15E97}"/>
                  </a:ext>
                </a:extLst>
              </p:cNvPr>
              <p:cNvSpPr/>
              <p:nvPr/>
            </p:nvSpPr>
            <p:spPr>
              <a:xfrm>
                <a:off x="8240476" y="195571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79DD61-97CD-44E9-22D2-6CEC19A3F9A8}"/>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a:extLst>
                <a:ext uri="{FF2B5EF4-FFF2-40B4-BE49-F238E27FC236}">
                  <a16:creationId xmlns:a16="http://schemas.microsoft.com/office/drawing/2014/main" id="{8242C311-7AED-566C-B60A-6CE059A18303}"/>
                </a:ext>
              </a:extLst>
            </p:cNvPr>
            <p:cNvCxnSpPr>
              <a:cxnSpLocks/>
            </p:cNvCxnSpPr>
            <p:nvPr/>
          </p:nvCxnSpPr>
          <p:spPr>
            <a:xfrm>
              <a:off x="3545544" y="1541751"/>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0177BF1-A9FB-EF1E-D437-9747CBED26BE}"/>
                </a:ext>
              </a:extLst>
            </p:cNvPr>
            <p:cNvCxnSpPr>
              <a:cxnSpLocks/>
              <a:stCxn id="2" idx="0"/>
            </p:cNvCxnSpPr>
            <p:nvPr/>
          </p:nvCxnSpPr>
          <p:spPr>
            <a:xfrm flipH="1">
              <a:off x="5058473" y="1550573"/>
              <a:ext cx="10091"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602497F-4577-375C-11F1-055134F49ACA}"/>
                </a:ext>
              </a:extLst>
            </p:cNvPr>
            <p:cNvCxnSpPr>
              <a:cxnSpLocks/>
            </p:cNvCxnSpPr>
            <p:nvPr/>
          </p:nvCxnSpPr>
          <p:spPr>
            <a:xfrm>
              <a:off x="6568384" y="1560673"/>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9677126-B101-328B-1856-E15016BC1E73}"/>
                </a:ext>
              </a:extLst>
            </p:cNvPr>
            <p:cNvCxnSpPr>
              <a:cxnSpLocks/>
              <a:stCxn id="2" idx="1"/>
              <a:endCxn id="2" idx="3"/>
            </p:cNvCxnSpPr>
            <p:nvPr/>
          </p:nvCxnSpPr>
          <p:spPr>
            <a:xfrm>
              <a:off x="2036968" y="3405748"/>
              <a:ext cx="6063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D18F4F2E-AC4D-2D23-6858-2C45FEB350CB}"/>
                </a:ext>
              </a:extLst>
            </p:cNvPr>
            <p:cNvSpPr/>
            <p:nvPr/>
          </p:nvSpPr>
          <p:spPr>
            <a:xfrm>
              <a:off x="2924240" y="474871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898475E-D56C-2724-030F-9DBF51C45A3C}"/>
                </a:ext>
              </a:extLst>
            </p:cNvPr>
            <p:cNvSpPr/>
            <p:nvPr/>
          </p:nvSpPr>
          <p:spPr>
            <a:xfrm>
              <a:off x="7004293" y="2789441"/>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3362400A-3C0A-065A-092B-671A5AC681DD}"/>
                </a:ext>
              </a:extLst>
            </p:cNvPr>
            <p:cNvSpPr/>
            <p:nvPr/>
          </p:nvSpPr>
          <p:spPr>
            <a:xfrm>
              <a:off x="6926999" y="4241561"/>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0354EE-8655-FBB6-44BC-AA960ACBAEB0}"/>
                </a:ext>
              </a:extLst>
            </p:cNvPr>
            <p:cNvSpPr/>
            <p:nvPr/>
          </p:nvSpPr>
          <p:spPr>
            <a:xfrm>
              <a:off x="2036968" y="1564359"/>
              <a:ext cx="6063191" cy="3715269"/>
            </a:xfrm>
            <a:prstGeom prst="rect">
              <a:avLst/>
            </a:prstGeom>
            <a:solidFill>
              <a:schemeClr val="accent1">
                <a:alpha val="35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0" name="Title 1">
            <a:extLst>
              <a:ext uri="{FF2B5EF4-FFF2-40B4-BE49-F238E27FC236}">
                <a16:creationId xmlns:a16="http://schemas.microsoft.com/office/drawing/2014/main" id="{9EDDB170-E91A-27EF-8A24-3EBE592EF68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sp>
        <p:nvSpPr>
          <p:cNvPr id="30" name="Text Placeholder 17">
            <a:extLst>
              <a:ext uri="{FF2B5EF4-FFF2-40B4-BE49-F238E27FC236}">
                <a16:creationId xmlns:a16="http://schemas.microsoft.com/office/drawing/2014/main" id="{2E084FA4-F3F1-9699-5530-42EC1F7238A9}"/>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22991395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7355-EB35-D038-10BC-D8CA7533BC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527F9A-E06B-CEDD-76F5-93FC451509BD}"/>
              </a:ext>
            </a:extLst>
          </p:cNvPr>
          <p:cNvSpPr>
            <a:spLocks noGrp="1"/>
          </p:cNvSpPr>
          <p:nvPr>
            <p:ph type="sldNum" sz="quarter" idx="10"/>
          </p:nvPr>
        </p:nvSpPr>
        <p:spPr/>
        <p:txBody>
          <a:bodyPr/>
          <a:lstStyle/>
          <a:p>
            <a:fld id="{72E20F18-833A-4542-A439-FC39BC210022}" type="slidenum">
              <a:rPr lang="en-US" smtClean="0"/>
              <a:pPr/>
              <a:t>25</a:t>
            </a:fld>
            <a:endParaRPr lang="en-US"/>
          </a:p>
        </p:txBody>
      </p:sp>
      <p:sp>
        <p:nvSpPr>
          <p:cNvPr id="4" name="Footer Placeholder 3">
            <a:extLst>
              <a:ext uri="{FF2B5EF4-FFF2-40B4-BE49-F238E27FC236}">
                <a16:creationId xmlns:a16="http://schemas.microsoft.com/office/drawing/2014/main" id="{4DF10FBF-DC31-9C48-3F92-50E429432915}"/>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grpSp>
        <p:nvGrpSpPr>
          <p:cNvPr id="6" name="Group 5">
            <a:extLst>
              <a:ext uri="{FF2B5EF4-FFF2-40B4-BE49-F238E27FC236}">
                <a16:creationId xmlns:a16="http://schemas.microsoft.com/office/drawing/2014/main" id="{04A5C59D-3007-341C-CF36-0D4B1ACBA616}"/>
              </a:ext>
            </a:extLst>
          </p:cNvPr>
          <p:cNvGrpSpPr/>
          <p:nvPr/>
        </p:nvGrpSpPr>
        <p:grpSpPr>
          <a:xfrm>
            <a:off x="2294778" y="1362456"/>
            <a:ext cx="6063191" cy="3746913"/>
            <a:chOff x="2341768" y="1313850"/>
            <a:chExt cx="6063191" cy="3746913"/>
          </a:xfrm>
        </p:grpSpPr>
        <p:grpSp>
          <p:nvGrpSpPr>
            <p:cNvPr id="99" name="Group 98">
              <a:extLst>
                <a:ext uri="{FF2B5EF4-FFF2-40B4-BE49-F238E27FC236}">
                  <a16:creationId xmlns:a16="http://schemas.microsoft.com/office/drawing/2014/main" id="{82754E51-5CFD-839D-C0E2-BEE0F69CE702}"/>
                </a:ext>
              </a:extLst>
            </p:cNvPr>
            <p:cNvGrpSpPr/>
            <p:nvPr/>
          </p:nvGrpSpPr>
          <p:grpSpPr>
            <a:xfrm>
              <a:off x="2341768" y="1322672"/>
              <a:ext cx="6063191" cy="3710349"/>
              <a:chOff x="2670806" y="1268064"/>
              <a:chExt cx="6063191" cy="3713691"/>
            </a:xfrm>
          </p:grpSpPr>
          <p:sp>
            <p:nvSpPr>
              <p:cNvPr id="8" name="Rectangle 7">
                <a:extLst>
                  <a:ext uri="{FF2B5EF4-FFF2-40B4-BE49-F238E27FC236}">
                    <a16:creationId xmlns:a16="http://schemas.microsoft.com/office/drawing/2014/main" id="{11A90B36-66A1-4981-8886-CCC6C41FDC26}"/>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5E6E4D7-2D3F-7FB8-5121-7590DD8509E3}"/>
                  </a:ext>
                </a:extLst>
              </p:cNvPr>
              <p:cNvSpPr/>
              <p:nvPr/>
            </p:nvSpPr>
            <p:spPr>
              <a:xfrm>
                <a:off x="3779990" y="1602599"/>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E1C8BA-77D2-32D1-62BC-703C9C275A65}"/>
                  </a:ext>
                </a:extLst>
              </p:cNvPr>
              <p:cNvSpPr/>
              <p:nvPr/>
            </p:nvSpPr>
            <p:spPr>
              <a:xfrm>
                <a:off x="5130526" y="178845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5489B3-6898-5829-A16F-4FA968D9C478}"/>
                  </a:ext>
                </a:extLst>
              </p:cNvPr>
              <p:cNvSpPr/>
              <p:nvPr/>
            </p:nvSpPr>
            <p:spPr>
              <a:xfrm>
                <a:off x="6326185" y="18875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38841A-06C1-7F36-A4AB-873EEE1456DB}"/>
                  </a:ext>
                </a:extLst>
              </p:cNvPr>
              <p:cNvSpPr/>
              <p:nvPr/>
            </p:nvSpPr>
            <p:spPr>
              <a:xfrm>
                <a:off x="3048966" y="38576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D32BF5-94C2-8BCC-95D9-A5BE4E2AAB2D}"/>
                  </a:ext>
                </a:extLst>
              </p:cNvPr>
              <p:cNvSpPr/>
              <p:nvPr/>
            </p:nvSpPr>
            <p:spPr>
              <a:xfrm>
                <a:off x="5731454" y="456386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AADB62-FDC2-922E-571E-87B0D09ADD28}"/>
                  </a:ext>
                </a:extLst>
              </p:cNvPr>
              <p:cNvSpPr/>
              <p:nvPr/>
            </p:nvSpPr>
            <p:spPr>
              <a:xfrm>
                <a:off x="5496039" y="272391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233818-B9BD-17E0-E312-AA6C2278B8BE}"/>
                  </a:ext>
                </a:extLst>
              </p:cNvPr>
              <p:cNvSpPr/>
              <p:nvPr/>
            </p:nvSpPr>
            <p:spPr>
              <a:xfrm>
                <a:off x="6592575" y="261859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C7F49F-3517-3EF8-2E41-33304A09A8BF}"/>
                  </a:ext>
                </a:extLst>
              </p:cNvPr>
              <p:cNvSpPr/>
              <p:nvPr/>
            </p:nvSpPr>
            <p:spPr>
              <a:xfrm>
                <a:off x="5136721" y="364698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B34B48-DCC2-4C8E-4F3B-048E359B6622}"/>
                  </a:ext>
                </a:extLst>
              </p:cNvPr>
              <p:cNvSpPr/>
              <p:nvPr/>
            </p:nvSpPr>
            <p:spPr>
              <a:xfrm>
                <a:off x="6121746" y="327528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34DAB0-5605-5609-09D5-636AC2EB8CB6}"/>
                  </a:ext>
                </a:extLst>
              </p:cNvPr>
              <p:cNvSpPr/>
              <p:nvPr/>
            </p:nvSpPr>
            <p:spPr>
              <a:xfrm>
                <a:off x="3055161" y="220352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2235AF-5B4D-8B08-603D-90AD96E06F90}"/>
                  </a:ext>
                </a:extLst>
              </p:cNvPr>
              <p:cNvSpPr/>
              <p:nvPr/>
            </p:nvSpPr>
            <p:spPr>
              <a:xfrm>
                <a:off x="4511015" y="428508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58A4465-5A77-5798-490B-E5F9DF1B1CFA}"/>
                  </a:ext>
                </a:extLst>
              </p:cNvPr>
              <p:cNvSpPr/>
              <p:nvPr/>
            </p:nvSpPr>
            <p:spPr>
              <a:xfrm>
                <a:off x="7862574" y="447093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1C3D4DB-EE38-1249-9892-A8608D3DD1AA}"/>
                  </a:ext>
                </a:extLst>
              </p:cNvPr>
              <p:cNvSpPr/>
              <p:nvPr/>
            </p:nvSpPr>
            <p:spPr>
              <a:xfrm>
                <a:off x="8240476" y="195571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6B55C5-3252-FA10-84F1-23D20C22D76A}"/>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a:extLst>
                <a:ext uri="{FF2B5EF4-FFF2-40B4-BE49-F238E27FC236}">
                  <a16:creationId xmlns:a16="http://schemas.microsoft.com/office/drawing/2014/main" id="{C18CCAA4-1A8C-3987-8A39-92C840E78EF7}"/>
                </a:ext>
              </a:extLst>
            </p:cNvPr>
            <p:cNvCxnSpPr>
              <a:cxnSpLocks/>
            </p:cNvCxnSpPr>
            <p:nvPr/>
          </p:nvCxnSpPr>
          <p:spPr>
            <a:xfrm>
              <a:off x="3850344" y="1313850"/>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009866E-E26D-7AD4-7744-49F5A642D378}"/>
                </a:ext>
              </a:extLst>
            </p:cNvPr>
            <p:cNvCxnSpPr>
              <a:cxnSpLocks/>
              <a:stCxn id="2" idx="0"/>
            </p:cNvCxnSpPr>
            <p:nvPr/>
          </p:nvCxnSpPr>
          <p:spPr>
            <a:xfrm flipH="1">
              <a:off x="5363273" y="1322672"/>
              <a:ext cx="10091"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FF1AF96-6F19-ADD4-FFCB-5575117224BA}"/>
                </a:ext>
              </a:extLst>
            </p:cNvPr>
            <p:cNvCxnSpPr>
              <a:cxnSpLocks/>
            </p:cNvCxnSpPr>
            <p:nvPr/>
          </p:nvCxnSpPr>
          <p:spPr>
            <a:xfrm>
              <a:off x="6873184" y="1332772"/>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69BC6C4-0A5B-C9D4-E293-7A39F65118DD}"/>
                </a:ext>
              </a:extLst>
            </p:cNvPr>
            <p:cNvCxnSpPr>
              <a:cxnSpLocks/>
              <a:stCxn id="2" idx="1"/>
              <a:endCxn id="2" idx="3"/>
            </p:cNvCxnSpPr>
            <p:nvPr/>
          </p:nvCxnSpPr>
          <p:spPr>
            <a:xfrm>
              <a:off x="2341768" y="3177847"/>
              <a:ext cx="6063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E974D7AE-265A-CB1A-33C2-0B8813DBD16F}"/>
                </a:ext>
              </a:extLst>
            </p:cNvPr>
            <p:cNvSpPr/>
            <p:nvPr/>
          </p:nvSpPr>
          <p:spPr>
            <a:xfrm>
              <a:off x="3229040" y="4520809"/>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83C712D-08CA-656D-5A36-6972F5B1BC74}"/>
                </a:ext>
              </a:extLst>
            </p:cNvPr>
            <p:cNvSpPr/>
            <p:nvPr/>
          </p:nvSpPr>
          <p:spPr>
            <a:xfrm>
              <a:off x="7309093" y="256154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9CAF7F90-F32B-0A24-E4EF-006A19DE36DD}"/>
                </a:ext>
              </a:extLst>
            </p:cNvPr>
            <p:cNvSpPr/>
            <p:nvPr/>
          </p:nvSpPr>
          <p:spPr>
            <a:xfrm>
              <a:off x="7231799" y="401366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890DFA36-6C0F-7536-0B65-2A6A5E277E61}"/>
                </a:ext>
              </a:extLst>
            </p:cNvPr>
            <p:cNvSpPr txBox="1"/>
            <p:nvPr/>
          </p:nvSpPr>
          <p:spPr>
            <a:xfrm>
              <a:off x="2341768" y="1332772"/>
              <a:ext cx="1508576" cy="646331"/>
            </a:xfrm>
            <a:prstGeom prst="rect">
              <a:avLst/>
            </a:prstGeom>
            <a:noFill/>
          </p:spPr>
          <p:txBody>
            <a:bodyPr wrap="square" rtlCol="0">
              <a:spAutoFit/>
            </a:bodyPr>
            <a:lstStyle/>
            <a:p>
              <a:r>
                <a:rPr lang="en-US" sz="3600"/>
                <a:t>2</a:t>
              </a:r>
            </a:p>
          </p:txBody>
        </p:sp>
        <p:sp>
          <p:nvSpPr>
            <p:cNvPr id="112" name="TextBox 111">
              <a:extLst>
                <a:ext uri="{FF2B5EF4-FFF2-40B4-BE49-F238E27FC236}">
                  <a16:creationId xmlns:a16="http://schemas.microsoft.com/office/drawing/2014/main" id="{158734C6-6ADA-0013-123D-F17316F5814D}"/>
                </a:ext>
              </a:extLst>
            </p:cNvPr>
            <p:cNvSpPr txBox="1"/>
            <p:nvPr/>
          </p:nvSpPr>
          <p:spPr>
            <a:xfrm>
              <a:off x="3842282" y="1327835"/>
              <a:ext cx="1508576" cy="646331"/>
            </a:xfrm>
            <a:prstGeom prst="rect">
              <a:avLst/>
            </a:prstGeom>
            <a:noFill/>
          </p:spPr>
          <p:txBody>
            <a:bodyPr wrap="square" rtlCol="0">
              <a:spAutoFit/>
            </a:bodyPr>
            <a:lstStyle/>
            <a:p>
              <a:r>
                <a:rPr lang="en-US" sz="3600"/>
                <a:t>2</a:t>
              </a:r>
            </a:p>
          </p:txBody>
        </p:sp>
        <p:sp>
          <p:nvSpPr>
            <p:cNvPr id="113" name="TextBox 112">
              <a:extLst>
                <a:ext uri="{FF2B5EF4-FFF2-40B4-BE49-F238E27FC236}">
                  <a16:creationId xmlns:a16="http://schemas.microsoft.com/office/drawing/2014/main" id="{1C729539-C2CA-7A45-FCB7-B6A163C5C19A}"/>
                </a:ext>
              </a:extLst>
            </p:cNvPr>
            <p:cNvSpPr txBox="1"/>
            <p:nvPr/>
          </p:nvSpPr>
          <p:spPr>
            <a:xfrm>
              <a:off x="5390832" y="1336917"/>
              <a:ext cx="1508576" cy="646331"/>
            </a:xfrm>
            <a:prstGeom prst="rect">
              <a:avLst/>
            </a:prstGeom>
            <a:noFill/>
          </p:spPr>
          <p:txBody>
            <a:bodyPr wrap="square" rtlCol="0">
              <a:spAutoFit/>
            </a:bodyPr>
            <a:lstStyle/>
            <a:p>
              <a:r>
                <a:rPr lang="en-US" sz="3600"/>
                <a:t>2</a:t>
              </a:r>
            </a:p>
          </p:txBody>
        </p:sp>
        <p:sp>
          <p:nvSpPr>
            <p:cNvPr id="114" name="TextBox 113">
              <a:extLst>
                <a:ext uri="{FF2B5EF4-FFF2-40B4-BE49-F238E27FC236}">
                  <a16:creationId xmlns:a16="http://schemas.microsoft.com/office/drawing/2014/main" id="{AA9CF18D-7A99-F7D4-9A94-FF06FC0E811E}"/>
                </a:ext>
              </a:extLst>
            </p:cNvPr>
            <p:cNvSpPr txBox="1"/>
            <p:nvPr/>
          </p:nvSpPr>
          <p:spPr>
            <a:xfrm>
              <a:off x="6851372" y="1316260"/>
              <a:ext cx="1508576" cy="646331"/>
            </a:xfrm>
            <a:prstGeom prst="rect">
              <a:avLst/>
            </a:prstGeom>
            <a:noFill/>
          </p:spPr>
          <p:txBody>
            <a:bodyPr wrap="square" rtlCol="0">
              <a:spAutoFit/>
            </a:bodyPr>
            <a:lstStyle/>
            <a:p>
              <a:r>
                <a:rPr lang="en-US" sz="3600"/>
                <a:t>2</a:t>
              </a:r>
            </a:p>
          </p:txBody>
        </p:sp>
        <p:sp>
          <p:nvSpPr>
            <p:cNvPr id="115" name="TextBox 114">
              <a:extLst>
                <a:ext uri="{FF2B5EF4-FFF2-40B4-BE49-F238E27FC236}">
                  <a16:creationId xmlns:a16="http://schemas.microsoft.com/office/drawing/2014/main" id="{CFB2B5B4-ED20-7020-BF03-F133904D85DB}"/>
                </a:ext>
              </a:extLst>
            </p:cNvPr>
            <p:cNvSpPr txBox="1"/>
            <p:nvPr/>
          </p:nvSpPr>
          <p:spPr>
            <a:xfrm>
              <a:off x="6869952" y="3121875"/>
              <a:ext cx="1508576" cy="646331"/>
            </a:xfrm>
            <a:prstGeom prst="rect">
              <a:avLst/>
            </a:prstGeom>
            <a:noFill/>
          </p:spPr>
          <p:txBody>
            <a:bodyPr wrap="square" rtlCol="0">
              <a:spAutoFit/>
            </a:bodyPr>
            <a:lstStyle/>
            <a:p>
              <a:r>
                <a:rPr lang="en-US" sz="3600"/>
                <a:t>2</a:t>
              </a:r>
            </a:p>
          </p:txBody>
        </p:sp>
        <p:sp>
          <p:nvSpPr>
            <p:cNvPr id="116" name="TextBox 115">
              <a:extLst>
                <a:ext uri="{FF2B5EF4-FFF2-40B4-BE49-F238E27FC236}">
                  <a16:creationId xmlns:a16="http://schemas.microsoft.com/office/drawing/2014/main" id="{5A01D274-12EC-E968-7C6D-060CD2C38CA2}"/>
                </a:ext>
              </a:extLst>
            </p:cNvPr>
            <p:cNvSpPr txBox="1"/>
            <p:nvPr/>
          </p:nvSpPr>
          <p:spPr>
            <a:xfrm>
              <a:off x="5390832" y="3126538"/>
              <a:ext cx="1508576" cy="646331"/>
            </a:xfrm>
            <a:prstGeom prst="rect">
              <a:avLst/>
            </a:prstGeom>
            <a:noFill/>
          </p:spPr>
          <p:txBody>
            <a:bodyPr wrap="square" rtlCol="0">
              <a:spAutoFit/>
            </a:bodyPr>
            <a:lstStyle/>
            <a:p>
              <a:r>
                <a:rPr lang="en-US" sz="3600"/>
                <a:t>2</a:t>
              </a:r>
            </a:p>
          </p:txBody>
        </p:sp>
        <p:sp>
          <p:nvSpPr>
            <p:cNvPr id="117" name="TextBox 116">
              <a:extLst>
                <a:ext uri="{FF2B5EF4-FFF2-40B4-BE49-F238E27FC236}">
                  <a16:creationId xmlns:a16="http://schemas.microsoft.com/office/drawing/2014/main" id="{9C2EDDE6-94E8-C256-10FA-9019ED168651}"/>
                </a:ext>
              </a:extLst>
            </p:cNvPr>
            <p:cNvSpPr txBox="1"/>
            <p:nvPr/>
          </p:nvSpPr>
          <p:spPr>
            <a:xfrm>
              <a:off x="3880640" y="3149009"/>
              <a:ext cx="1508576" cy="646331"/>
            </a:xfrm>
            <a:prstGeom prst="rect">
              <a:avLst/>
            </a:prstGeom>
            <a:noFill/>
          </p:spPr>
          <p:txBody>
            <a:bodyPr wrap="square" rtlCol="0">
              <a:spAutoFit/>
            </a:bodyPr>
            <a:lstStyle/>
            <a:p>
              <a:r>
                <a:rPr lang="en-US" sz="3600"/>
                <a:t>2</a:t>
              </a:r>
            </a:p>
          </p:txBody>
        </p:sp>
        <p:sp>
          <p:nvSpPr>
            <p:cNvPr id="5" name="TextBox 4">
              <a:extLst>
                <a:ext uri="{FF2B5EF4-FFF2-40B4-BE49-F238E27FC236}">
                  <a16:creationId xmlns:a16="http://schemas.microsoft.com/office/drawing/2014/main" id="{557C52A8-C207-B5E4-AF6D-EC7644C59849}"/>
                </a:ext>
              </a:extLst>
            </p:cNvPr>
            <p:cNvSpPr txBox="1"/>
            <p:nvPr/>
          </p:nvSpPr>
          <p:spPr>
            <a:xfrm>
              <a:off x="2366482" y="3157625"/>
              <a:ext cx="1508576" cy="646331"/>
            </a:xfrm>
            <a:prstGeom prst="rect">
              <a:avLst/>
            </a:prstGeom>
            <a:noFill/>
          </p:spPr>
          <p:txBody>
            <a:bodyPr wrap="square" rtlCol="0">
              <a:spAutoFit/>
            </a:bodyPr>
            <a:lstStyle/>
            <a:p>
              <a:r>
                <a:rPr lang="en-US" sz="3600"/>
                <a:t>2</a:t>
              </a:r>
            </a:p>
          </p:txBody>
        </p:sp>
      </p:grpSp>
      <p:sp>
        <p:nvSpPr>
          <p:cNvPr id="10" name="Title 1">
            <a:extLst>
              <a:ext uri="{FF2B5EF4-FFF2-40B4-BE49-F238E27FC236}">
                <a16:creationId xmlns:a16="http://schemas.microsoft.com/office/drawing/2014/main" id="{16751C82-48A9-82B5-12B6-BCD3CB9B3B61}"/>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sp>
        <p:nvSpPr>
          <p:cNvPr id="30" name="Text Placeholder 17">
            <a:extLst>
              <a:ext uri="{FF2B5EF4-FFF2-40B4-BE49-F238E27FC236}">
                <a16:creationId xmlns:a16="http://schemas.microsoft.com/office/drawing/2014/main" id="{1BD3DA7C-D93B-86E6-4A1C-6243BCAFD319}"/>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601114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8C05-5458-56E7-9E22-180D654FC07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32903-DFB9-7FF4-DBAB-09AB0749BA62}"/>
              </a:ext>
            </a:extLst>
          </p:cNvPr>
          <p:cNvSpPr>
            <a:spLocks noGrp="1"/>
          </p:cNvSpPr>
          <p:nvPr>
            <p:ph type="sldNum" sz="quarter" idx="10"/>
          </p:nvPr>
        </p:nvSpPr>
        <p:spPr/>
        <p:txBody>
          <a:bodyPr/>
          <a:lstStyle/>
          <a:p>
            <a:fld id="{72E20F18-833A-4542-A439-FC39BC210022}" type="slidenum">
              <a:rPr lang="en-US" smtClean="0"/>
              <a:pPr/>
              <a:t>26</a:t>
            </a:fld>
            <a:endParaRPr lang="en-US"/>
          </a:p>
        </p:txBody>
      </p:sp>
      <p:sp>
        <p:nvSpPr>
          <p:cNvPr id="4" name="Footer Placeholder 3">
            <a:extLst>
              <a:ext uri="{FF2B5EF4-FFF2-40B4-BE49-F238E27FC236}">
                <a16:creationId xmlns:a16="http://schemas.microsoft.com/office/drawing/2014/main" id="{37E72CDA-7571-DD85-4C7F-55964337AA8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grpSp>
        <p:nvGrpSpPr>
          <p:cNvPr id="6" name="Group 5">
            <a:extLst>
              <a:ext uri="{FF2B5EF4-FFF2-40B4-BE49-F238E27FC236}">
                <a16:creationId xmlns:a16="http://schemas.microsoft.com/office/drawing/2014/main" id="{E7951838-FE9E-91C4-6456-35853D2A0298}"/>
              </a:ext>
            </a:extLst>
          </p:cNvPr>
          <p:cNvGrpSpPr/>
          <p:nvPr/>
        </p:nvGrpSpPr>
        <p:grpSpPr>
          <a:xfrm>
            <a:off x="821578" y="1555543"/>
            <a:ext cx="6063191" cy="3746913"/>
            <a:chOff x="2341768" y="1313850"/>
            <a:chExt cx="6063191" cy="3746913"/>
          </a:xfrm>
        </p:grpSpPr>
        <p:grpSp>
          <p:nvGrpSpPr>
            <p:cNvPr id="99" name="Group 98">
              <a:extLst>
                <a:ext uri="{FF2B5EF4-FFF2-40B4-BE49-F238E27FC236}">
                  <a16:creationId xmlns:a16="http://schemas.microsoft.com/office/drawing/2014/main" id="{BEDFE1CF-14C8-1A6E-68A3-5BD66042F03E}"/>
                </a:ext>
              </a:extLst>
            </p:cNvPr>
            <p:cNvGrpSpPr/>
            <p:nvPr/>
          </p:nvGrpSpPr>
          <p:grpSpPr>
            <a:xfrm>
              <a:off x="2341768" y="1322672"/>
              <a:ext cx="6063191" cy="3710349"/>
              <a:chOff x="2670806" y="1268064"/>
              <a:chExt cx="6063191" cy="3713691"/>
            </a:xfrm>
          </p:grpSpPr>
          <p:sp>
            <p:nvSpPr>
              <p:cNvPr id="8" name="Rectangle 7">
                <a:extLst>
                  <a:ext uri="{FF2B5EF4-FFF2-40B4-BE49-F238E27FC236}">
                    <a16:creationId xmlns:a16="http://schemas.microsoft.com/office/drawing/2014/main" id="{64016376-18BA-EA3C-D581-5F0651DA19EF}"/>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B64011-BF0D-7B88-B364-0EC521C9DE2A}"/>
                  </a:ext>
                </a:extLst>
              </p:cNvPr>
              <p:cNvSpPr/>
              <p:nvPr/>
            </p:nvSpPr>
            <p:spPr>
              <a:xfrm>
                <a:off x="3779990" y="1602599"/>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8C91AB4-2FB0-1840-64E8-A4C0F0DC799B}"/>
                  </a:ext>
                </a:extLst>
              </p:cNvPr>
              <p:cNvSpPr/>
              <p:nvPr/>
            </p:nvSpPr>
            <p:spPr>
              <a:xfrm>
                <a:off x="5130526" y="178845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475B947-2C06-D25E-3588-DC92B64FE53E}"/>
                  </a:ext>
                </a:extLst>
              </p:cNvPr>
              <p:cNvSpPr/>
              <p:nvPr/>
            </p:nvSpPr>
            <p:spPr>
              <a:xfrm>
                <a:off x="6326185" y="18875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7C6197-2F61-0CD6-E38F-C578B1A70A33}"/>
                  </a:ext>
                </a:extLst>
              </p:cNvPr>
              <p:cNvSpPr/>
              <p:nvPr/>
            </p:nvSpPr>
            <p:spPr>
              <a:xfrm>
                <a:off x="3048966" y="38576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862E3C-3825-1C98-8B97-FCD9599BC6DE}"/>
                  </a:ext>
                </a:extLst>
              </p:cNvPr>
              <p:cNvSpPr/>
              <p:nvPr/>
            </p:nvSpPr>
            <p:spPr>
              <a:xfrm>
                <a:off x="5731454" y="456386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377BD4-063A-761A-CE83-19DA2A05F9CA}"/>
                  </a:ext>
                </a:extLst>
              </p:cNvPr>
              <p:cNvSpPr/>
              <p:nvPr/>
            </p:nvSpPr>
            <p:spPr>
              <a:xfrm>
                <a:off x="5496039" y="272391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8EA3E0-A03A-FD2A-2637-4CB12E0534A9}"/>
                  </a:ext>
                </a:extLst>
              </p:cNvPr>
              <p:cNvSpPr/>
              <p:nvPr/>
            </p:nvSpPr>
            <p:spPr>
              <a:xfrm>
                <a:off x="6592575" y="261859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EA4E2A-0018-563A-D497-12BF12248513}"/>
                  </a:ext>
                </a:extLst>
              </p:cNvPr>
              <p:cNvSpPr/>
              <p:nvPr/>
            </p:nvSpPr>
            <p:spPr>
              <a:xfrm>
                <a:off x="5136721" y="364698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31887F-B5B6-B0BE-D291-39FD2DE57651}"/>
                  </a:ext>
                </a:extLst>
              </p:cNvPr>
              <p:cNvSpPr/>
              <p:nvPr/>
            </p:nvSpPr>
            <p:spPr>
              <a:xfrm>
                <a:off x="6121746" y="327528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80DD68-ED6B-9FAF-5D7D-23AF1C1C51CA}"/>
                  </a:ext>
                </a:extLst>
              </p:cNvPr>
              <p:cNvSpPr/>
              <p:nvPr/>
            </p:nvSpPr>
            <p:spPr>
              <a:xfrm>
                <a:off x="3055161" y="220352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9AAD2D-E22F-B6C6-FCBE-C6486D02D5C8}"/>
                  </a:ext>
                </a:extLst>
              </p:cNvPr>
              <p:cNvSpPr/>
              <p:nvPr/>
            </p:nvSpPr>
            <p:spPr>
              <a:xfrm>
                <a:off x="4511015" y="428508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5648314-3D5C-B597-26EE-51B5AE96B17E}"/>
                  </a:ext>
                </a:extLst>
              </p:cNvPr>
              <p:cNvSpPr/>
              <p:nvPr/>
            </p:nvSpPr>
            <p:spPr>
              <a:xfrm>
                <a:off x="7862574" y="447093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0FD6D92-B843-11E2-BC97-062B23410F3B}"/>
                  </a:ext>
                </a:extLst>
              </p:cNvPr>
              <p:cNvSpPr/>
              <p:nvPr/>
            </p:nvSpPr>
            <p:spPr>
              <a:xfrm>
                <a:off x="8240476" y="195571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A78C65-3F1E-1440-9CB7-77E736709E08}"/>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a:extLst>
                <a:ext uri="{FF2B5EF4-FFF2-40B4-BE49-F238E27FC236}">
                  <a16:creationId xmlns:a16="http://schemas.microsoft.com/office/drawing/2014/main" id="{9E65B49C-1993-6FA7-04C2-AD9CC08CEBB2}"/>
                </a:ext>
              </a:extLst>
            </p:cNvPr>
            <p:cNvCxnSpPr>
              <a:cxnSpLocks/>
            </p:cNvCxnSpPr>
            <p:nvPr/>
          </p:nvCxnSpPr>
          <p:spPr>
            <a:xfrm>
              <a:off x="3850344" y="1313850"/>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FB1BA01-4EF8-4A30-FFC5-B58102F01913}"/>
                </a:ext>
              </a:extLst>
            </p:cNvPr>
            <p:cNvCxnSpPr>
              <a:cxnSpLocks/>
              <a:stCxn id="2" idx="0"/>
            </p:cNvCxnSpPr>
            <p:nvPr/>
          </p:nvCxnSpPr>
          <p:spPr>
            <a:xfrm flipH="1">
              <a:off x="5363273" y="1322672"/>
              <a:ext cx="10091"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AE62135-AA24-E835-2C8C-8EE9CCB5EA24}"/>
                </a:ext>
              </a:extLst>
            </p:cNvPr>
            <p:cNvCxnSpPr>
              <a:cxnSpLocks/>
            </p:cNvCxnSpPr>
            <p:nvPr/>
          </p:nvCxnSpPr>
          <p:spPr>
            <a:xfrm>
              <a:off x="6873184" y="1332772"/>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A1AA2BE-EFB6-2A9A-0902-139154F4B4F1}"/>
                </a:ext>
              </a:extLst>
            </p:cNvPr>
            <p:cNvCxnSpPr>
              <a:cxnSpLocks/>
              <a:stCxn id="2" idx="1"/>
              <a:endCxn id="2" idx="3"/>
            </p:cNvCxnSpPr>
            <p:nvPr/>
          </p:nvCxnSpPr>
          <p:spPr>
            <a:xfrm>
              <a:off x="2341768" y="3177847"/>
              <a:ext cx="6063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CB62BD8A-2439-FF1B-7826-5469963CD409}"/>
                </a:ext>
              </a:extLst>
            </p:cNvPr>
            <p:cNvSpPr/>
            <p:nvPr/>
          </p:nvSpPr>
          <p:spPr>
            <a:xfrm>
              <a:off x="3229040" y="4520809"/>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5E5D13FF-B8AF-014C-E782-03BD0B2025D4}"/>
                </a:ext>
              </a:extLst>
            </p:cNvPr>
            <p:cNvSpPr/>
            <p:nvPr/>
          </p:nvSpPr>
          <p:spPr>
            <a:xfrm>
              <a:off x="7309093" y="256154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C6047E9-21A9-F2F2-887E-DB8C86BF48EB}"/>
                </a:ext>
              </a:extLst>
            </p:cNvPr>
            <p:cNvSpPr/>
            <p:nvPr/>
          </p:nvSpPr>
          <p:spPr>
            <a:xfrm>
              <a:off x="7231799" y="401366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EF375DA5-D7BE-2946-052A-805CE2D221BF}"/>
                </a:ext>
              </a:extLst>
            </p:cNvPr>
            <p:cNvSpPr txBox="1"/>
            <p:nvPr/>
          </p:nvSpPr>
          <p:spPr>
            <a:xfrm>
              <a:off x="2341768" y="1332772"/>
              <a:ext cx="1508576" cy="646331"/>
            </a:xfrm>
            <a:prstGeom prst="rect">
              <a:avLst/>
            </a:prstGeom>
            <a:noFill/>
          </p:spPr>
          <p:txBody>
            <a:bodyPr wrap="square" rtlCol="0">
              <a:spAutoFit/>
            </a:bodyPr>
            <a:lstStyle/>
            <a:p>
              <a:r>
                <a:rPr lang="en-US" sz="3600"/>
                <a:t>2</a:t>
              </a:r>
            </a:p>
          </p:txBody>
        </p:sp>
        <p:sp>
          <p:nvSpPr>
            <p:cNvPr id="112" name="TextBox 111">
              <a:extLst>
                <a:ext uri="{FF2B5EF4-FFF2-40B4-BE49-F238E27FC236}">
                  <a16:creationId xmlns:a16="http://schemas.microsoft.com/office/drawing/2014/main" id="{926AC1E8-416D-F673-B049-7D7A808D8AC8}"/>
                </a:ext>
              </a:extLst>
            </p:cNvPr>
            <p:cNvSpPr txBox="1"/>
            <p:nvPr/>
          </p:nvSpPr>
          <p:spPr>
            <a:xfrm>
              <a:off x="3842282" y="1327835"/>
              <a:ext cx="1508576" cy="646331"/>
            </a:xfrm>
            <a:prstGeom prst="rect">
              <a:avLst/>
            </a:prstGeom>
            <a:noFill/>
          </p:spPr>
          <p:txBody>
            <a:bodyPr wrap="square" rtlCol="0">
              <a:spAutoFit/>
            </a:bodyPr>
            <a:lstStyle/>
            <a:p>
              <a:r>
                <a:rPr lang="en-US" sz="3600"/>
                <a:t>2</a:t>
              </a:r>
            </a:p>
          </p:txBody>
        </p:sp>
        <p:sp>
          <p:nvSpPr>
            <p:cNvPr id="113" name="TextBox 112">
              <a:extLst>
                <a:ext uri="{FF2B5EF4-FFF2-40B4-BE49-F238E27FC236}">
                  <a16:creationId xmlns:a16="http://schemas.microsoft.com/office/drawing/2014/main" id="{66418C12-3B34-2A42-4546-F98DB4DBE294}"/>
                </a:ext>
              </a:extLst>
            </p:cNvPr>
            <p:cNvSpPr txBox="1"/>
            <p:nvPr/>
          </p:nvSpPr>
          <p:spPr>
            <a:xfrm>
              <a:off x="5390832" y="1336917"/>
              <a:ext cx="1508576" cy="646331"/>
            </a:xfrm>
            <a:prstGeom prst="rect">
              <a:avLst/>
            </a:prstGeom>
            <a:noFill/>
          </p:spPr>
          <p:txBody>
            <a:bodyPr wrap="square" rtlCol="0">
              <a:spAutoFit/>
            </a:bodyPr>
            <a:lstStyle/>
            <a:p>
              <a:r>
                <a:rPr lang="en-US" sz="3600"/>
                <a:t>2</a:t>
              </a:r>
            </a:p>
          </p:txBody>
        </p:sp>
        <p:sp>
          <p:nvSpPr>
            <p:cNvPr id="114" name="TextBox 113">
              <a:extLst>
                <a:ext uri="{FF2B5EF4-FFF2-40B4-BE49-F238E27FC236}">
                  <a16:creationId xmlns:a16="http://schemas.microsoft.com/office/drawing/2014/main" id="{DBBB8D4F-0E67-0EFD-400B-3FB14EB04C71}"/>
                </a:ext>
              </a:extLst>
            </p:cNvPr>
            <p:cNvSpPr txBox="1"/>
            <p:nvPr/>
          </p:nvSpPr>
          <p:spPr>
            <a:xfrm>
              <a:off x="6851372" y="1316260"/>
              <a:ext cx="1508576" cy="646331"/>
            </a:xfrm>
            <a:prstGeom prst="rect">
              <a:avLst/>
            </a:prstGeom>
            <a:noFill/>
          </p:spPr>
          <p:txBody>
            <a:bodyPr wrap="square" rtlCol="0">
              <a:spAutoFit/>
            </a:bodyPr>
            <a:lstStyle/>
            <a:p>
              <a:r>
                <a:rPr lang="en-US" sz="3600"/>
                <a:t>2</a:t>
              </a:r>
            </a:p>
          </p:txBody>
        </p:sp>
        <p:sp>
          <p:nvSpPr>
            <p:cNvPr id="115" name="TextBox 114">
              <a:extLst>
                <a:ext uri="{FF2B5EF4-FFF2-40B4-BE49-F238E27FC236}">
                  <a16:creationId xmlns:a16="http://schemas.microsoft.com/office/drawing/2014/main" id="{9D51A2EF-10D8-DE0C-549F-7BEA5EA8A474}"/>
                </a:ext>
              </a:extLst>
            </p:cNvPr>
            <p:cNvSpPr txBox="1"/>
            <p:nvPr/>
          </p:nvSpPr>
          <p:spPr>
            <a:xfrm>
              <a:off x="6869952" y="3121875"/>
              <a:ext cx="1508576" cy="646331"/>
            </a:xfrm>
            <a:prstGeom prst="rect">
              <a:avLst/>
            </a:prstGeom>
            <a:noFill/>
          </p:spPr>
          <p:txBody>
            <a:bodyPr wrap="square" rtlCol="0">
              <a:spAutoFit/>
            </a:bodyPr>
            <a:lstStyle/>
            <a:p>
              <a:r>
                <a:rPr lang="en-US" sz="3600"/>
                <a:t>2</a:t>
              </a:r>
            </a:p>
          </p:txBody>
        </p:sp>
        <p:sp>
          <p:nvSpPr>
            <p:cNvPr id="116" name="TextBox 115">
              <a:extLst>
                <a:ext uri="{FF2B5EF4-FFF2-40B4-BE49-F238E27FC236}">
                  <a16:creationId xmlns:a16="http://schemas.microsoft.com/office/drawing/2014/main" id="{6206D47E-884C-2E11-13ED-98A1556A7674}"/>
                </a:ext>
              </a:extLst>
            </p:cNvPr>
            <p:cNvSpPr txBox="1"/>
            <p:nvPr/>
          </p:nvSpPr>
          <p:spPr>
            <a:xfrm>
              <a:off x="5390832" y="3126538"/>
              <a:ext cx="1508576" cy="646331"/>
            </a:xfrm>
            <a:prstGeom prst="rect">
              <a:avLst/>
            </a:prstGeom>
            <a:noFill/>
          </p:spPr>
          <p:txBody>
            <a:bodyPr wrap="square" rtlCol="0">
              <a:spAutoFit/>
            </a:bodyPr>
            <a:lstStyle/>
            <a:p>
              <a:r>
                <a:rPr lang="en-US" sz="3600"/>
                <a:t>2</a:t>
              </a:r>
            </a:p>
          </p:txBody>
        </p:sp>
        <p:sp>
          <p:nvSpPr>
            <p:cNvPr id="117" name="TextBox 116">
              <a:extLst>
                <a:ext uri="{FF2B5EF4-FFF2-40B4-BE49-F238E27FC236}">
                  <a16:creationId xmlns:a16="http://schemas.microsoft.com/office/drawing/2014/main" id="{B400EF5B-EE10-F4A8-3BBD-1B7A7A40BD8D}"/>
                </a:ext>
              </a:extLst>
            </p:cNvPr>
            <p:cNvSpPr txBox="1"/>
            <p:nvPr/>
          </p:nvSpPr>
          <p:spPr>
            <a:xfrm>
              <a:off x="3880640" y="3149009"/>
              <a:ext cx="1508576" cy="646331"/>
            </a:xfrm>
            <a:prstGeom prst="rect">
              <a:avLst/>
            </a:prstGeom>
            <a:noFill/>
          </p:spPr>
          <p:txBody>
            <a:bodyPr wrap="square" rtlCol="0">
              <a:spAutoFit/>
            </a:bodyPr>
            <a:lstStyle/>
            <a:p>
              <a:r>
                <a:rPr lang="en-US" sz="3600"/>
                <a:t>2</a:t>
              </a:r>
            </a:p>
          </p:txBody>
        </p:sp>
        <p:sp>
          <p:nvSpPr>
            <p:cNvPr id="5" name="TextBox 4">
              <a:extLst>
                <a:ext uri="{FF2B5EF4-FFF2-40B4-BE49-F238E27FC236}">
                  <a16:creationId xmlns:a16="http://schemas.microsoft.com/office/drawing/2014/main" id="{62BDE7AC-C55A-CFDF-4C7A-675110110973}"/>
                </a:ext>
              </a:extLst>
            </p:cNvPr>
            <p:cNvSpPr txBox="1"/>
            <p:nvPr/>
          </p:nvSpPr>
          <p:spPr>
            <a:xfrm>
              <a:off x="2366482" y="3157625"/>
              <a:ext cx="1508576" cy="646331"/>
            </a:xfrm>
            <a:prstGeom prst="rect">
              <a:avLst/>
            </a:prstGeom>
            <a:noFill/>
          </p:spPr>
          <p:txBody>
            <a:bodyPr wrap="square" rtlCol="0">
              <a:spAutoFit/>
            </a:bodyPr>
            <a:lstStyle/>
            <a:p>
              <a:r>
                <a:rPr lang="en-US" sz="3600"/>
                <a:t>2</a:t>
              </a:r>
            </a:p>
          </p:txBody>
        </p:sp>
      </p:grpSp>
      <p:sp>
        <p:nvSpPr>
          <p:cNvPr id="9" name="TextBox 8">
            <a:extLst>
              <a:ext uri="{FF2B5EF4-FFF2-40B4-BE49-F238E27FC236}">
                <a16:creationId xmlns:a16="http://schemas.microsoft.com/office/drawing/2014/main" id="{ECC063A7-6D34-53D7-5988-8736C9C68D00}"/>
              </a:ext>
            </a:extLst>
          </p:cNvPr>
          <p:cNvSpPr txBox="1"/>
          <p:nvPr/>
        </p:nvSpPr>
        <p:spPr>
          <a:xfrm>
            <a:off x="7286645" y="3166750"/>
            <a:ext cx="2955468" cy="523220"/>
          </a:xfrm>
          <a:prstGeom prst="rect">
            <a:avLst/>
          </a:prstGeom>
          <a:noFill/>
        </p:spPr>
        <p:txBody>
          <a:bodyPr wrap="square" rtlCol="0">
            <a:spAutoFit/>
          </a:bodyPr>
          <a:lstStyle/>
          <a:p>
            <a:r>
              <a:rPr lang="en-US" sz="2800"/>
              <a:t>Evenly Distributed</a:t>
            </a:r>
          </a:p>
        </p:txBody>
      </p:sp>
      <p:sp>
        <p:nvSpPr>
          <p:cNvPr id="22" name="Title 1">
            <a:extLst>
              <a:ext uri="{FF2B5EF4-FFF2-40B4-BE49-F238E27FC236}">
                <a16:creationId xmlns:a16="http://schemas.microsoft.com/office/drawing/2014/main" id="{72331EA3-99A8-4A9B-FE78-E9BCCC5827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sp>
        <p:nvSpPr>
          <p:cNvPr id="29" name="Text Placeholder 17">
            <a:extLst>
              <a:ext uri="{FF2B5EF4-FFF2-40B4-BE49-F238E27FC236}">
                <a16:creationId xmlns:a16="http://schemas.microsoft.com/office/drawing/2014/main" id="{5E759ED7-BA86-09C5-7738-80B3914018E2}"/>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32505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8C05-5458-56E7-9E22-180D654FC07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32903-DFB9-7FF4-DBAB-09AB0749BA62}"/>
              </a:ext>
            </a:extLst>
          </p:cNvPr>
          <p:cNvSpPr>
            <a:spLocks noGrp="1"/>
          </p:cNvSpPr>
          <p:nvPr>
            <p:ph type="sldNum" sz="quarter" idx="10"/>
          </p:nvPr>
        </p:nvSpPr>
        <p:spPr/>
        <p:txBody>
          <a:bodyPr/>
          <a:lstStyle/>
          <a:p>
            <a:fld id="{72E20F18-833A-4542-A439-FC39BC210022}" type="slidenum">
              <a:rPr lang="en-US" smtClean="0"/>
              <a:pPr/>
              <a:t>27</a:t>
            </a:fld>
            <a:endParaRPr lang="en-US"/>
          </a:p>
        </p:txBody>
      </p:sp>
      <p:sp>
        <p:nvSpPr>
          <p:cNvPr id="4" name="Footer Placeholder 3">
            <a:extLst>
              <a:ext uri="{FF2B5EF4-FFF2-40B4-BE49-F238E27FC236}">
                <a16:creationId xmlns:a16="http://schemas.microsoft.com/office/drawing/2014/main" id="{37E72CDA-7571-DD85-4C7F-55964337AA8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22" name="Title 1">
            <a:extLst>
              <a:ext uri="{FF2B5EF4-FFF2-40B4-BE49-F238E27FC236}">
                <a16:creationId xmlns:a16="http://schemas.microsoft.com/office/drawing/2014/main" id="{72331EA3-99A8-4A9B-FE78-E9BCCC5827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Testing and Prototype Challenges</a:t>
            </a:r>
          </a:p>
        </p:txBody>
      </p:sp>
      <p:sp>
        <p:nvSpPr>
          <p:cNvPr id="25" name="Rectangle: Rounded Corners 24">
            <a:extLst>
              <a:ext uri="{FF2B5EF4-FFF2-40B4-BE49-F238E27FC236}">
                <a16:creationId xmlns:a16="http://schemas.microsoft.com/office/drawing/2014/main" id="{9EFE0A03-B24B-ED36-63C2-01F1DF0C0957}"/>
              </a:ext>
            </a:extLst>
          </p:cNvPr>
          <p:cNvSpPr/>
          <p:nvPr/>
        </p:nvSpPr>
        <p:spPr>
          <a:xfrm>
            <a:off x="770860" y="2078198"/>
            <a:ext cx="2784143" cy="363901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63DCE5D-3DFD-24B4-A446-158E5ADEB2A3}"/>
              </a:ext>
            </a:extLst>
          </p:cNvPr>
          <p:cNvSpPr/>
          <p:nvPr/>
        </p:nvSpPr>
        <p:spPr>
          <a:xfrm>
            <a:off x="3943962" y="2078198"/>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096A2D36-DCCF-84CC-3436-F84F537FCDE4}"/>
              </a:ext>
            </a:extLst>
          </p:cNvPr>
          <p:cNvSpPr/>
          <p:nvPr/>
        </p:nvSpPr>
        <p:spPr>
          <a:xfrm>
            <a:off x="7117064" y="2078198"/>
            <a:ext cx="2784142"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0AD3321-0084-EE53-3C70-20C2046E4150}"/>
              </a:ext>
            </a:extLst>
          </p:cNvPr>
          <p:cNvSpPr/>
          <p:nvPr/>
        </p:nvSpPr>
        <p:spPr>
          <a:xfrm>
            <a:off x="639010" y="2316749"/>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Challenge 1:</a:t>
            </a:r>
            <a:endParaRPr lang="en-US"/>
          </a:p>
        </p:txBody>
      </p:sp>
      <p:sp>
        <p:nvSpPr>
          <p:cNvPr id="33" name="Rectangle: Rounded Corners 32">
            <a:extLst>
              <a:ext uri="{FF2B5EF4-FFF2-40B4-BE49-F238E27FC236}">
                <a16:creationId xmlns:a16="http://schemas.microsoft.com/office/drawing/2014/main" id="{C66B539F-8FA0-87A7-E051-761437397AF7}"/>
              </a:ext>
            </a:extLst>
          </p:cNvPr>
          <p:cNvSpPr/>
          <p:nvPr/>
        </p:nvSpPr>
        <p:spPr>
          <a:xfrm>
            <a:off x="3800641" y="2316748"/>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2:</a:t>
            </a:r>
            <a:endParaRPr lang="en-US"/>
          </a:p>
        </p:txBody>
      </p:sp>
      <p:sp>
        <p:nvSpPr>
          <p:cNvPr id="35" name="Rectangle: Rounded Corners 34">
            <a:extLst>
              <a:ext uri="{FF2B5EF4-FFF2-40B4-BE49-F238E27FC236}">
                <a16:creationId xmlns:a16="http://schemas.microsoft.com/office/drawing/2014/main" id="{04787C2A-B943-199B-F234-825A946B614D}"/>
              </a:ext>
            </a:extLst>
          </p:cNvPr>
          <p:cNvSpPr/>
          <p:nvPr/>
        </p:nvSpPr>
        <p:spPr>
          <a:xfrm>
            <a:off x="6982325" y="2316748"/>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3:</a:t>
            </a:r>
            <a:endParaRPr lang="en-US"/>
          </a:p>
        </p:txBody>
      </p:sp>
      <p:sp>
        <p:nvSpPr>
          <p:cNvPr id="37" name="TextBox 36">
            <a:extLst>
              <a:ext uri="{FF2B5EF4-FFF2-40B4-BE49-F238E27FC236}">
                <a16:creationId xmlns:a16="http://schemas.microsoft.com/office/drawing/2014/main" id="{204AA8B9-9557-B406-BB61-3880B4119D69}"/>
              </a:ext>
            </a:extLst>
          </p:cNvPr>
          <p:cNvSpPr txBox="1"/>
          <p:nvPr/>
        </p:nvSpPr>
        <p:spPr>
          <a:xfrm>
            <a:off x="774031" y="2864852"/>
            <a:ext cx="27840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Vacuum testing prototype post build</a:t>
            </a:r>
          </a:p>
          <a:p>
            <a:pPr marL="742950" lvl="1" indent="-285750">
              <a:buFont typeface="Courier New"/>
              <a:buChar char="o"/>
            </a:pPr>
            <a:r>
              <a:rPr lang="en-US">
                <a:ea typeface="Calibri"/>
                <a:cs typeface="Calibri"/>
              </a:rPr>
              <a:t>Exceeding PSI limits</a:t>
            </a:r>
          </a:p>
          <a:p>
            <a:pPr marL="742950" lvl="1" indent="-285750">
              <a:buFont typeface="Courier New"/>
              <a:buChar char="o"/>
            </a:pPr>
            <a:r>
              <a:rPr lang="en-US">
                <a:ea typeface="Calibri"/>
                <a:cs typeface="Calibri"/>
              </a:rPr>
              <a:t>Leakage security</a:t>
            </a:r>
          </a:p>
          <a:p>
            <a:pPr marL="742950" lvl="1" indent="-285750">
              <a:buFont typeface="Courier New"/>
              <a:buChar char="o"/>
            </a:pPr>
            <a:endParaRPr lang="en-US">
              <a:ea typeface="Calibri"/>
              <a:cs typeface="Calibri"/>
            </a:endParaRPr>
          </a:p>
        </p:txBody>
      </p:sp>
      <p:sp>
        <p:nvSpPr>
          <p:cNvPr id="39" name="TextBox 38">
            <a:extLst>
              <a:ext uri="{FF2B5EF4-FFF2-40B4-BE49-F238E27FC236}">
                <a16:creationId xmlns:a16="http://schemas.microsoft.com/office/drawing/2014/main" id="{FB88B40D-31D6-9717-14D6-5265377DA934}"/>
              </a:ext>
            </a:extLst>
          </p:cNvPr>
          <p:cNvSpPr txBox="1"/>
          <p:nvPr/>
        </p:nvSpPr>
        <p:spPr>
          <a:xfrm>
            <a:off x="3942346" y="2864852"/>
            <a:ext cx="27978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ea typeface="Calibri"/>
                <a:cs typeface="Calibri"/>
              </a:rPr>
              <a:t>Preventing leakage into funnel enclosure</a:t>
            </a:r>
          </a:p>
          <a:p>
            <a:pPr marL="742950" lvl="1" indent="-285750">
              <a:buFont typeface="Courier New,monospace"/>
              <a:buChar char="o"/>
            </a:pPr>
            <a:r>
              <a:rPr lang="en-US">
                <a:ea typeface="Calibri"/>
                <a:cs typeface="Calibri"/>
              </a:rPr>
              <a:t>Built in funnel stopper</a:t>
            </a:r>
          </a:p>
          <a:p>
            <a:pPr marL="742950" lvl="1" indent="-285750">
              <a:buFont typeface="Courier New,monospace"/>
              <a:buChar char="o"/>
            </a:pPr>
            <a:endParaRPr lang="en-US">
              <a:ea typeface="Calibri"/>
              <a:cs typeface="Calibri"/>
            </a:endParaRPr>
          </a:p>
        </p:txBody>
      </p:sp>
      <p:sp>
        <p:nvSpPr>
          <p:cNvPr id="45" name="TextBox 44">
            <a:extLst>
              <a:ext uri="{FF2B5EF4-FFF2-40B4-BE49-F238E27FC236}">
                <a16:creationId xmlns:a16="http://schemas.microsoft.com/office/drawing/2014/main" id="{23A570C0-8790-8756-1392-B9AEB5578733}"/>
              </a:ext>
            </a:extLst>
          </p:cNvPr>
          <p:cNvSpPr txBox="1"/>
          <p:nvPr/>
        </p:nvSpPr>
        <p:spPr>
          <a:xfrm>
            <a:off x="7115037" y="2864852"/>
            <a:ext cx="2797888"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Taking different post processing route</a:t>
            </a:r>
          </a:p>
          <a:p>
            <a:pPr marL="742950" lvl="1" indent="-285750">
              <a:buFont typeface="Courier New"/>
              <a:buChar char="o"/>
            </a:pPr>
            <a:r>
              <a:rPr lang="en-US">
                <a:ea typeface="Calibri"/>
                <a:cs typeface="Calibri"/>
              </a:rPr>
              <a:t>No longer considering particle image velocimetry</a:t>
            </a:r>
          </a:p>
          <a:p>
            <a:pPr marL="742950" lvl="1" indent="-285750">
              <a:buFont typeface="Courier New"/>
              <a:buChar char="o"/>
            </a:pPr>
            <a:r>
              <a:rPr lang="en-US">
                <a:ea typeface="Calibri"/>
                <a:cs typeface="Calibri"/>
              </a:rPr>
              <a:t>Tools like ImageJ and Apple Pro Raw Images</a:t>
            </a:r>
          </a:p>
        </p:txBody>
      </p:sp>
      <p:sp>
        <p:nvSpPr>
          <p:cNvPr id="12" name="Text Placeholder 17">
            <a:extLst>
              <a:ext uri="{FF2B5EF4-FFF2-40B4-BE49-F238E27FC236}">
                <a16:creationId xmlns:a16="http://schemas.microsoft.com/office/drawing/2014/main" id="{BAE878EB-7383-0802-7E26-FBA88A603243}"/>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Ryan Dreibelbis</a:t>
            </a:r>
          </a:p>
        </p:txBody>
      </p:sp>
    </p:spTree>
    <p:extLst>
      <p:ext uri="{BB962C8B-B14F-4D97-AF65-F5344CB8AC3E}">
        <p14:creationId xmlns:p14="http://schemas.microsoft.com/office/powerpoint/2010/main" val="750246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28</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68E9A4F-3907-5AF5-B9E8-FD3BF19D7293}"/>
              </a:ext>
            </a:extLst>
          </p:cNvPr>
          <p:cNvSpPr>
            <a:spLocks noGrp="1"/>
          </p:cNvSpPr>
          <p:nvPr>
            <p:ph idx="1"/>
          </p:nvPr>
        </p:nvSpPr>
        <p:spPr/>
        <p:txBody>
          <a:bodyPr vert="horz" lIns="0" tIns="0" rIns="0" bIns="0" rtlCol="0" anchor="t">
            <a:noAutofit/>
          </a:bodyPr>
          <a:lstStyle/>
          <a:p>
            <a:r>
              <a:rPr lang="en-US">
                <a:ea typeface="Calibri"/>
                <a:cs typeface="Calibri"/>
              </a:rPr>
              <a:t>Will be modeled as a multiphase flow</a:t>
            </a:r>
          </a:p>
          <a:p>
            <a:pPr lvl="1">
              <a:buFont typeface="Courier New,monospace" panose="020B0604020202020204" pitchFamily="34" charset="0"/>
              <a:buChar char="o"/>
            </a:pPr>
            <a:r>
              <a:rPr lang="en-US">
                <a:ea typeface="Calibri"/>
                <a:cs typeface="Calibri"/>
              </a:rPr>
              <a:t>ANSYS CFX/Fluent</a:t>
            </a:r>
          </a:p>
          <a:p>
            <a:r>
              <a:rPr lang="en-US">
                <a:ea typeface="Calibri"/>
                <a:cs typeface="Calibri"/>
              </a:rPr>
              <a:t>Currently adding lunar simulant particles to model</a:t>
            </a:r>
          </a:p>
          <a:p>
            <a:pPr lvl="1">
              <a:buFont typeface="Courier New" panose="020B0604020202020204" pitchFamily="34" charset="0"/>
              <a:buChar char="o"/>
            </a:pPr>
            <a:r>
              <a:rPr lang="en-US">
                <a:ea typeface="Calibri"/>
                <a:cs typeface="Calibri"/>
              </a:rPr>
              <a:t>Matching the properties of simulant from targets and metrics</a:t>
            </a:r>
          </a:p>
          <a:p>
            <a:r>
              <a:rPr lang="en-US">
                <a:ea typeface="Calibri"/>
                <a:cs typeface="Calibri"/>
              </a:rPr>
              <a:t>Discrete particle method</a:t>
            </a:r>
            <a:endParaRPr lang="en-US" sz="3200">
              <a:ea typeface="Calibri"/>
              <a:cs typeface="Calibri"/>
            </a:endParaRPr>
          </a:p>
          <a:p>
            <a:pPr lvl="1">
              <a:buFont typeface="Courier New" panose="020B0604020202020204" pitchFamily="34" charset="0"/>
              <a:buChar char="o"/>
            </a:pPr>
            <a:r>
              <a:rPr lang="en-US">
                <a:ea typeface="Calibri"/>
                <a:cs typeface="Calibri"/>
              </a:rPr>
              <a:t>Track the movement of individual particles</a:t>
            </a:r>
            <a:endParaRPr lang="en-US" sz="2800">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Details:</a:t>
            </a:r>
            <a:br>
              <a:rPr lang="en-US"/>
            </a:br>
            <a:r>
              <a:rPr lang="en-US" sz="2800"/>
              <a:t>CFD Progress and Analysis</a:t>
            </a:r>
            <a:endParaRPr lang="en-US"/>
          </a:p>
        </p:txBody>
      </p:sp>
      <p:sp>
        <p:nvSpPr>
          <p:cNvPr id="18" name="Text Placeholder 17">
            <a:extLst>
              <a:ext uri="{FF2B5EF4-FFF2-40B4-BE49-F238E27FC236}">
                <a16:creationId xmlns:a16="http://schemas.microsoft.com/office/drawing/2014/main" id="{D73B0F83-CBA8-59D0-7A9C-301C6F623DE1}"/>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Ryan Dreibelbis</a:t>
            </a:r>
            <a:endParaRPr lang="en-US"/>
          </a:p>
        </p:txBody>
      </p:sp>
    </p:spTree>
    <p:extLst>
      <p:ext uri="{BB962C8B-B14F-4D97-AF65-F5344CB8AC3E}">
        <p14:creationId xmlns:p14="http://schemas.microsoft.com/office/powerpoint/2010/main" val="20924069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29</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68E9A4F-3907-5AF5-B9E8-FD3BF19D7293}"/>
              </a:ext>
            </a:extLst>
          </p:cNvPr>
          <p:cNvSpPr>
            <a:spLocks noGrp="1"/>
          </p:cNvSpPr>
          <p:nvPr>
            <p:ph idx="1"/>
          </p:nvPr>
        </p:nvSpPr>
        <p:spPr/>
        <p:txBody>
          <a:bodyPr vert="horz" lIns="0" tIns="0" rIns="0" bIns="0" rtlCol="0" anchor="t">
            <a:noAutofit/>
          </a:bodyPr>
          <a:lstStyle/>
          <a:p>
            <a:r>
              <a:rPr lang="en-US">
                <a:ea typeface="Calibri"/>
                <a:cs typeface="Calibri"/>
              </a:rPr>
              <a:t>Steady, single-phase flow of air at 25°C</a:t>
            </a:r>
            <a:endParaRPr lang="en-US"/>
          </a:p>
          <a:p>
            <a:pPr lvl="1">
              <a:buFont typeface="Courier New" panose="020B0604020202020204" pitchFamily="34" charset="0"/>
              <a:buChar char="o"/>
            </a:pPr>
            <a:r>
              <a:rPr lang="en-US">
                <a:ea typeface="Calibri"/>
                <a:cs typeface="Calibri"/>
              </a:rPr>
              <a:t>Transient multiphase flow </a:t>
            </a:r>
          </a:p>
          <a:p>
            <a:r>
              <a:rPr lang="en-US">
                <a:ea typeface="Calibri"/>
                <a:cs typeface="Calibri"/>
              </a:rPr>
              <a:t>Fans modeled as inlets</a:t>
            </a:r>
          </a:p>
          <a:p>
            <a:pPr lvl="1">
              <a:buFont typeface="Courier New" panose="020B0604020202020204" pitchFamily="34" charset="0"/>
              <a:buChar char="o"/>
            </a:pPr>
            <a:r>
              <a:rPr lang="en-US">
                <a:ea typeface="Calibri"/>
                <a:cs typeface="Calibri"/>
              </a:rPr>
              <a:t>Behavior complexities in the simulation</a:t>
            </a:r>
            <a:endParaRPr lang="en-US"/>
          </a:p>
          <a:p>
            <a:r>
              <a:rPr lang="en-US">
                <a:ea typeface="Calibri"/>
                <a:cs typeface="Calibri"/>
              </a:rPr>
              <a:t>Perfectly spherical microparticles</a:t>
            </a:r>
          </a:p>
          <a:p>
            <a:pPr lvl="1">
              <a:buFont typeface="Courier New" panose="020B0604020202020204" pitchFamily="34" charset="0"/>
              <a:buChar char="o"/>
            </a:pPr>
            <a:r>
              <a:rPr lang="en-US">
                <a:ea typeface="Calibri"/>
                <a:cs typeface="Calibri"/>
              </a:rPr>
              <a:t>Uniformly distributed</a:t>
            </a:r>
          </a:p>
          <a:p>
            <a:pPr lvl="1">
              <a:buFont typeface="Courier New" panose="020B0604020202020204" pitchFamily="34" charset="0"/>
              <a:buChar char="o"/>
            </a:pPr>
            <a:r>
              <a:rPr lang="en-US">
                <a:ea typeface="Calibri"/>
                <a:cs typeface="Calibri"/>
              </a:rPr>
              <a:t>Initially settled on glovebox floor</a:t>
            </a:r>
          </a:p>
        </p:txBody>
      </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Details:</a:t>
            </a:r>
            <a:br>
              <a:rPr lang="en-US"/>
            </a:br>
            <a:r>
              <a:rPr lang="en-US" sz="2800"/>
              <a:t>CFD Current Assumptions and Simplifications</a:t>
            </a:r>
            <a:endParaRPr lang="en-US"/>
          </a:p>
        </p:txBody>
      </p:sp>
      <p:sp>
        <p:nvSpPr>
          <p:cNvPr id="18" name="Text Placeholder 17">
            <a:extLst>
              <a:ext uri="{FF2B5EF4-FFF2-40B4-BE49-F238E27FC236}">
                <a16:creationId xmlns:a16="http://schemas.microsoft.com/office/drawing/2014/main" id="{D73B0F83-CBA8-59D0-7A9C-301C6F623DE1}"/>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Ryan Dreibelbis</a:t>
            </a:r>
            <a:endParaRPr lang="en-US"/>
          </a:p>
        </p:txBody>
      </p:sp>
    </p:spTree>
    <p:extLst>
      <p:ext uri="{BB962C8B-B14F-4D97-AF65-F5344CB8AC3E}">
        <p14:creationId xmlns:p14="http://schemas.microsoft.com/office/powerpoint/2010/main" val="1591983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5" name="Footer Placeholder 2">
            <a:extLst>
              <a:ext uri="{FF2B5EF4-FFF2-40B4-BE49-F238E27FC236}">
                <a16:creationId xmlns:a16="http://schemas.microsoft.com/office/drawing/2014/main" id="{E52C9C8A-721D-5EFD-46ED-52154A551985}"/>
              </a:ext>
            </a:extLst>
          </p:cNvPr>
          <p:cNvSpPr>
            <a:spLocks noGrp="1"/>
          </p:cNvSpPr>
          <p:nvPr>
            <p:ph type="ftr" sz="quarter" idx="11"/>
          </p:nvPr>
        </p:nvSpPr>
        <p:spPr/>
        <p:txBody>
          <a:bodyPr/>
          <a:lstStyle/>
          <a:p>
            <a:r>
              <a:rPr lang="en-US"/>
              <a:t>Department of Mechanical Engineering</a:t>
            </a:r>
          </a:p>
        </p:txBody>
      </p:sp>
      <p:pic>
        <p:nvPicPr>
          <p:cNvPr id="31" name="Picture Placeholder 30" descr="A person in a suit smiling&#10;&#10;Description automatically generated">
            <a:extLst>
              <a:ext uri="{FF2B5EF4-FFF2-40B4-BE49-F238E27FC236}">
                <a16:creationId xmlns:a16="http://schemas.microsoft.com/office/drawing/2014/main" id="{C4A6FAB8-DEF5-4E94-FF4E-80B38B600F0C}"/>
              </a:ext>
            </a:extLst>
          </p:cNvPr>
          <p:cNvPicPr>
            <a:picLocks noGrp="1" noChangeAspect="1"/>
          </p:cNvPicPr>
          <p:nvPr>
            <p:ph type="pic" sz="quarter" idx="13"/>
          </p:nvPr>
        </p:nvPicPr>
        <p:blipFill>
          <a:blip r:embed="rId3"/>
          <a:srcRect/>
          <a:stretch>
            <a:fillRect/>
          </a:stretch>
        </p:blipFill>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16"/>
          </p:nvPr>
        </p:nvSpPr>
        <p:spPr>
          <a:xfrm>
            <a:off x="8376409" y="4620066"/>
            <a:ext cx="1828800" cy="1994392"/>
          </a:xfrm>
        </p:spPr>
        <p:txBody>
          <a:bodyPr vert="horz" wrap="square" lIns="0" tIns="0" rIns="0" bIns="0" rtlCol="0" anchor="t">
            <a:spAutoFit/>
          </a:bodyPr>
          <a:lstStyle/>
          <a:p>
            <a:pPr algn="ctr"/>
            <a:r>
              <a:rPr lang="en-US">
                <a:ea typeface="Calibri"/>
                <a:cs typeface="Calibri"/>
              </a:rPr>
              <a:t>Thomas Vassiliou</a:t>
            </a:r>
          </a:p>
          <a:p>
            <a:pPr algn="ctr"/>
            <a:r>
              <a:rPr lang="en-US">
                <a:ea typeface="Calibri"/>
                <a:cs typeface="Calibri"/>
              </a:rPr>
              <a:t>EX2 Spacecraft Performance and Concept Engineering (SPACE) Acting Deputy Branch Chief</a:t>
            </a: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17"/>
          </p:nvPr>
        </p:nvSpPr>
        <p:spPr>
          <a:xfrm>
            <a:off x="3110831" y="4620066"/>
            <a:ext cx="1828800" cy="747897"/>
          </a:xfrm>
        </p:spPr>
        <p:txBody>
          <a:bodyPr/>
          <a:lstStyle/>
          <a:p>
            <a:pPr algn="ctr"/>
            <a:r>
              <a:rPr lang="en-US"/>
              <a:t>Amy Fritz</a:t>
            </a:r>
          </a:p>
          <a:p>
            <a:pPr algn="ctr"/>
            <a:r>
              <a:rPr lang="en-US"/>
              <a:t>JSC Dust Mitigation Technical Lead</a:t>
            </a:r>
          </a:p>
        </p:txBody>
      </p:sp>
      <p:sp>
        <p:nvSpPr>
          <p:cNvPr id="17" name="Text Placeholder 16">
            <a:extLst>
              <a:ext uri="{FF2B5EF4-FFF2-40B4-BE49-F238E27FC236}">
                <a16:creationId xmlns:a16="http://schemas.microsoft.com/office/drawing/2014/main" id="{1A527CA1-689E-1524-EBB8-4EED9BDA9CC3}"/>
              </a:ext>
            </a:extLst>
          </p:cNvPr>
          <p:cNvSpPr>
            <a:spLocks noGrp="1"/>
          </p:cNvSpPr>
          <p:nvPr>
            <p:ph type="body" sz="quarter" idx="18"/>
          </p:nvPr>
        </p:nvSpPr>
        <p:spPr>
          <a:xfrm>
            <a:off x="5743620" y="4620066"/>
            <a:ext cx="1828800" cy="1745093"/>
          </a:xfrm>
        </p:spPr>
        <p:txBody>
          <a:bodyPr/>
          <a:lstStyle/>
          <a:p>
            <a:pPr algn="ctr"/>
            <a:r>
              <a:rPr lang="en-US"/>
              <a:t>Brian Troutman</a:t>
            </a:r>
          </a:p>
          <a:p>
            <a:pPr algn="ctr"/>
            <a:r>
              <a:rPr lang="en-US"/>
              <a:t>Human Landing System Crew Compartment Lunar Dust Mitigation Discipline Lead</a:t>
            </a:r>
          </a:p>
        </p:txBody>
      </p:sp>
      <p:pic>
        <p:nvPicPr>
          <p:cNvPr id="34" name="Picture Placeholder 33" descr="A person wearing glasses and a black jacket&#10;&#10;Description automatically generated">
            <a:extLst>
              <a:ext uri="{FF2B5EF4-FFF2-40B4-BE49-F238E27FC236}">
                <a16:creationId xmlns:a16="http://schemas.microsoft.com/office/drawing/2014/main" id="{93F5945F-50C0-A63B-11EA-217656034F62}"/>
              </a:ext>
            </a:extLst>
          </p:cNvPr>
          <p:cNvPicPr>
            <a:picLocks noGrp="1" noChangeAspect="1"/>
          </p:cNvPicPr>
          <p:nvPr>
            <p:ph type="pic" sz="quarter" idx="19"/>
          </p:nvPr>
        </p:nvPicPr>
        <p:blipFill>
          <a:blip r:embed="rId4"/>
          <a:srcRect/>
          <a:stretch>
            <a:fillRect/>
          </a:stretch>
        </p:blipFill>
        <p:spPr/>
      </p:pic>
      <p:pic>
        <p:nvPicPr>
          <p:cNvPr id="36" name="Picture Placeholder 35" descr="A person in a suit and tie&#10;&#10;Description automatically generated">
            <a:extLst>
              <a:ext uri="{FF2B5EF4-FFF2-40B4-BE49-F238E27FC236}">
                <a16:creationId xmlns:a16="http://schemas.microsoft.com/office/drawing/2014/main" id="{3BACB886-B0CB-9F84-0F03-E96BD38D03B9}"/>
              </a:ext>
            </a:extLst>
          </p:cNvPr>
          <p:cNvPicPr>
            <a:picLocks noGrp="1" noChangeAspect="1"/>
          </p:cNvPicPr>
          <p:nvPr>
            <p:ph type="pic" sz="quarter" idx="20"/>
          </p:nvPr>
        </p:nvPicPr>
        <p:blipFill>
          <a:blip r:embed="rId5"/>
          <a:srcRect l="731" r="731"/>
          <a:stretch>
            <a:fillRect/>
          </a:stretch>
        </p:blipFill>
        <p:spPr/>
      </p:pic>
      <p:pic>
        <p:nvPicPr>
          <p:cNvPr id="39" name="Picture Placeholder 38" descr="A person in a suit and tie&#10;&#10;Description automatically generated">
            <a:extLst>
              <a:ext uri="{FF2B5EF4-FFF2-40B4-BE49-F238E27FC236}">
                <a16:creationId xmlns:a16="http://schemas.microsoft.com/office/drawing/2014/main" id="{C7EE8CD2-6C87-ED88-7287-2C59CC9DA67A}"/>
              </a:ext>
            </a:extLst>
          </p:cNvPr>
          <p:cNvPicPr>
            <a:picLocks noGrp="1" noChangeAspect="1"/>
          </p:cNvPicPr>
          <p:nvPr>
            <p:ph type="pic" sz="quarter" idx="15"/>
          </p:nvPr>
        </p:nvPicPr>
        <p:blipFill>
          <a:blip r:embed="rId6"/>
          <a:srcRect l="5193" r="5193"/>
          <a:stretch>
            <a:fillRect/>
          </a:stretch>
        </p:blipFill>
        <p:spPr/>
      </p:pic>
      <p:sp>
        <p:nvSpPr>
          <p:cNvPr id="25" name="Text Placeholder 24">
            <a:extLst>
              <a:ext uri="{FF2B5EF4-FFF2-40B4-BE49-F238E27FC236}">
                <a16:creationId xmlns:a16="http://schemas.microsoft.com/office/drawing/2014/main" id="{FB69F0C6-DE54-8E72-CFAE-5692105B57C3}"/>
              </a:ext>
            </a:extLst>
          </p:cNvPr>
          <p:cNvSpPr>
            <a:spLocks noGrp="1"/>
          </p:cNvSpPr>
          <p:nvPr>
            <p:ph type="body" sz="quarter" idx="14"/>
          </p:nvPr>
        </p:nvSpPr>
        <p:spPr>
          <a:xfrm>
            <a:off x="457200" y="4617344"/>
            <a:ext cx="1828800" cy="747897"/>
          </a:xfrm>
        </p:spPr>
        <p:txBody>
          <a:bodyPr/>
          <a:lstStyle/>
          <a:p>
            <a:pPr algn="ctr"/>
            <a:r>
              <a:rPr lang="en-US"/>
              <a:t>Amy Cassady</a:t>
            </a:r>
          </a:p>
          <a:p>
            <a:pPr algn="ctr"/>
            <a:r>
              <a:rPr lang="en-US"/>
              <a:t>Orion Integrated Performance Lead</a:t>
            </a:r>
          </a:p>
        </p:txBody>
      </p:sp>
      <p:sp>
        <p:nvSpPr>
          <p:cNvPr id="10" name="Title 18">
            <a:extLst>
              <a:ext uri="{FF2B5EF4-FFF2-40B4-BE49-F238E27FC236}">
                <a16:creationId xmlns:a16="http://schemas.microsoft.com/office/drawing/2014/main" id="{24489158-2BC2-EDDA-047A-E056ACE3E817}"/>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Sponsors</a:t>
            </a:r>
          </a:p>
        </p:txBody>
      </p:sp>
      <p:sp>
        <p:nvSpPr>
          <p:cNvPr id="6" name="Text Placeholder 17">
            <a:extLst>
              <a:ext uri="{FF2B5EF4-FFF2-40B4-BE49-F238E27FC236}">
                <a16:creationId xmlns:a16="http://schemas.microsoft.com/office/drawing/2014/main" id="{F5E88973-6CF3-830F-0294-E5F9DFB75CD7}"/>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1429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68E9A4F-3907-5AF5-B9E8-FD3BF19D7293}"/>
              </a:ext>
            </a:extLst>
          </p:cNvPr>
          <p:cNvSpPr>
            <a:spLocks noGrp="1"/>
          </p:cNvSpPr>
          <p:nvPr>
            <p:ph idx="1"/>
          </p:nvPr>
        </p:nvSpPr>
        <p:spPr>
          <a:xfrm>
            <a:off x="509391" y="4539597"/>
            <a:ext cx="9701409" cy="1632603"/>
          </a:xfrm>
        </p:spPr>
        <p:txBody>
          <a:bodyPr vert="horz" lIns="0" tIns="0" rIns="0" bIns="0" rtlCol="0" anchor="t">
            <a:noAutofit/>
          </a:bodyPr>
          <a:lstStyle/>
          <a:p>
            <a:r>
              <a:rPr lang="en-US">
                <a:ea typeface="Calibri"/>
                <a:cs typeface="Calibri"/>
              </a:rPr>
              <a:t>Velocity contours of the airflow inside the glovebox</a:t>
            </a:r>
          </a:p>
          <a:p>
            <a:r>
              <a:rPr lang="en-US">
                <a:ea typeface="Calibri"/>
                <a:cs typeface="Calibri"/>
              </a:rPr>
              <a:t>Corners of the glovebox experience airflow with low velocity</a:t>
            </a:r>
          </a:p>
          <a:p>
            <a:r>
              <a:rPr lang="en-US">
                <a:ea typeface="Calibri"/>
                <a:cs typeface="Calibri"/>
              </a:rPr>
              <a:t>Not necessarily indicative that lunar simulant would be evenly distributed inside</a:t>
            </a:r>
          </a:p>
          <a:p>
            <a:endParaRPr lang="en-US">
              <a:ea typeface="Calibri"/>
              <a:cs typeface="Calibri"/>
            </a:endParaRPr>
          </a:p>
        </p:txBody>
      </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Details:</a:t>
            </a:r>
            <a:br>
              <a:rPr lang="en-US"/>
            </a:br>
            <a:r>
              <a:rPr lang="en-US" sz="2800"/>
              <a:t>CFD Progress and Analysis</a:t>
            </a:r>
            <a:endParaRPr lang="en-US"/>
          </a:p>
        </p:txBody>
      </p:sp>
      <p:sp>
        <p:nvSpPr>
          <p:cNvPr id="2" name="Rectangle 1" hidden="1">
            <a:extLst>
              <a:ext uri="{FF2B5EF4-FFF2-40B4-BE49-F238E27FC236}">
                <a16:creationId xmlns:a16="http://schemas.microsoft.com/office/drawing/2014/main" id="{B9E33FCF-39AE-1351-0D05-C314ECBC1171}"/>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7">
            <a:extLst>
              <a:ext uri="{FF2B5EF4-FFF2-40B4-BE49-F238E27FC236}">
                <a16:creationId xmlns:a16="http://schemas.microsoft.com/office/drawing/2014/main" id="{DDD17D05-9690-B958-7E06-D0B1629D90C5}"/>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Ryan Dreibelbis</a:t>
            </a:r>
            <a:endParaRPr lang="en-US"/>
          </a:p>
        </p:txBody>
      </p:sp>
      <p:pic>
        <p:nvPicPr>
          <p:cNvPr id="6" name="Picture 5" descr="A blue and green rectangular object&#10;&#10;AI-generated content may be incorrect.">
            <a:extLst>
              <a:ext uri="{FF2B5EF4-FFF2-40B4-BE49-F238E27FC236}">
                <a16:creationId xmlns:a16="http://schemas.microsoft.com/office/drawing/2014/main" id="{ABE4612D-6BE7-477A-BCDD-CE819279375E}"/>
              </a:ext>
            </a:extLst>
          </p:cNvPr>
          <p:cNvPicPr>
            <a:picLocks noChangeAspect="1"/>
          </p:cNvPicPr>
          <p:nvPr/>
        </p:nvPicPr>
        <p:blipFill>
          <a:blip r:embed="rId3"/>
          <a:stretch>
            <a:fillRect/>
          </a:stretch>
        </p:blipFill>
        <p:spPr>
          <a:xfrm>
            <a:off x="3786165" y="1540332"/>
            <a:ext cx="3201046" cy="2240170"/>
          </a:xfrm>
          <a:prstGeom prst="rect">
            <a:avLst/>
          </a:prstGeom>
        </p:spPr>
      </p:pic>
      <p:pic>
        <p:nvPicPr>
          <p:cNvPr id="9" name="Picture 8" descr="A blue rectangular object with a blue background&#10;&#10;AI-generated content may be incorrect.">
            <a:extLst>
              <a:ext uri="{FF2B5EF4-FFF2-40B4-BE49-F238E27FC236}">
                <a16:creationId xmlns:a16="http://schemas.microsoft.com/office/drawing/2014/main" id="{9D6F579B-9566-EAB0-5C32-4AD61F09E15C}"/>
              </a:ext>
            </a:extLst>
          </p:cNvPr>
          <p:cNvPicPr>
            <a:picLocks noChangeAspect="1"/>
          </p:cNvPicPr>
          <p:nvPr/>
        </p:nvPicPr>
        <p:blipFill>
          <a:blip r:embed="rId4"/>
          <a:stretch>
            <a:fillRect/>
          </a:stretch>
        </p:blipFill>
        <p:spPr>
          <a:xfrm>
            <a:off x="7177319" y="1528905"/>
            <a:ext cx="3219534" cy="2243043"/>
          </a:xfrm>
          <a:prstGeom prst="rect">
            <a:avLst/>
          </a:prstGeom>
        </p:spPr>
      </p:pic>
      <p:pic>
        <p:nvPicPr>
          <p:cNvPr id="12" name="Picture 11" descr="A blue cube with black lines&#10;&#10;AI-generated content may be incorrect.">
            <a:extLst>
              <a:ext uri="{FF2B5EF4-FFF2-40B4-BE49-F238E27FC236}">
                <a16:creationId xmlns:a16="http://schemas.microsoft.com/office/drawing/2014/main" id="{615AF859-3327-D989-AF71-26328BAD142F}"/>
              </a:ext>
            </a:extLst>
          </p:cNvPr>
          <p:cNvPicPr>
            <a:picLocks noChangeAspect="1"/>
          </p:cNvPicPr>
          <p:nvPr/>
        </p:nvPicPr>
        <p:blipFill>
          <a:blip r:embed="rId5"/>
          <a:stretch>
            <a:fillRect/>
          </a:stretch>
        </p:blipFill>
        <p:spPr>
          <a:xfrm>
            <a:off x="293502" y="1535250"/>
            <a:ext cx="3299707" cy="2248156"/>
          </a:xfrm>
          <a:prstGeom prst="rect">
            <a:avLst/>
          </a:prstGeom>
        </p:spPr>
      </p:pic>
    </p:spTree>
    <p:extLst>
      <p:ext uri="{BB962C8B-B14F-4D97-AF65-F5344CB8AC3E}">
        <p14:creationId xmlns:p14="http://schemas.microsoft.com/office/powerpoint/2010/main" val="36203438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8FEDD-8A2F-64E1-94EF-0F6C8E3F53B7}"/>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9" name="Rectangle: Rounded Corners 8">
            <a:extLst>
              <a:ext uri="{FF2B5EF4-FFF2-40B4-BE49-F238E27FC236}">
                <a16:creationId xmlns:a16="http://schemas.microsoft.com/office/drawing/2014/main" id="{054CEDDB-0059-BCC3-4407-256EF0FDBF2A}"/>
              </a:ext>
            </a:extLst>
          </p:cNvPr>
          <p:cNvSpPr/>
          <p:nvPr/>
        </p:nvSpPr>
        <p:spPr>
          <a:xfrm>
            <a:off x="770860" y="2078198"/>
            <a:ext cx="2784143" cy="363901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34127B17-0602-350B-77A7-C5DAA2D54CA6}"/>
              </a:ext>
            </a:extLst>
          </p:cNvPr>
          <p:cNvSpPr/>
          <p:nvPr/>
        </p:nvSpPr>
        <p:spPr>
          <a:xfrm>
            <a:off x="3943962" y="2078198"/>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50D0B056-9A8C-F5E1-168F-CCD7FB55F4D8}"/>
              </a:ext>
            </a:extLst>
          </p:cNvPr>
          <p:cNvSpPr/>
          <p:nvPr/>
        </p:nvSpPr>
        <p:spPr>
          <a:xfrm>
            <a:off x="7117064" y="2078198"/>
            <a:ext cx="2784142"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DB52EE6C-BFE6-693D-9414-E8FE56AF45AA}"/>
              </a:ext>
            </a:extLst>
          </p:cNvPr>
          <p:cNvSpPr/>
          <p:nvPr/>
        </p:nvSpPr>
        <p:spPr>
          <a:xfrm>
            <a:off x="639010" y="2316749"/>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Challenge 1:</a:t>
            </a:r>
            <a:endParaRPr lang="en-US"/>
          </a:p>
        </p:txBody>
      </p:sp>
      <p:sp>
        <p:nvSpPr>
          <p:cNvPr id="28" name="Rectangle: Rounded Corners 27">
            <a:extLst>
              <a:ext uri="{FF2B5EF4-FFF2-40B4-BE49-F238E27FC236}">
                <a16:creationId xmlns:a16="http://schemas.microsoft.com/office/drawing/2014/main" id="{3E1158E2-1213-BB72-5339-65147DD0769E}"/>
              </a:ext>
            </a:extLst>
          </p:cNvPr>
          <p:cNvSpPr/>
          <p:nvPr/>
        </p:nvSpPr>
        <p:spPr>
          <a:xfrm>
            <a:off x="3800641" y="2316748"/>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2:</a:t>
            </a:r>
            <a:endParaRPr lang="en-US"/>
          </a:p>
        </p:txBody>
      </p:sp>
      <p:sp>
        <p:nvSpPr>
          <p:cNvPr id="29" name="Rectangle: Rounded Corners 28">
            <a:extLst>
              <a:ext uri="{FF2B5EF4-FFF2-40B4-BE49-F238E27FC236}">
                <a16:creationId xmlns:a16="http://schemas.microsoft.com/office/drawing/2014/main" id="{E17D7437-7B23-356C-A79D-FEDE18C50878}"/>
              </a:ext>
            </a:extLst>
          </p:cNvPr>
          <p:cNvSpPr/>
          <p:nvPr/>
        </p:nvSpPr>
        <p:spPr>
          <a:xfrm>
            <a:off x="6982325" y="2316748"/>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3:</a:t>
            </a:r>
            <a:endParaRPr lang="en-US"/>
          </a:p>
        </p:txBody>
      </p:sp>
      <p:sp>
        <p:nvSpPr>
          <p:cNvPr id="30" name="TextBox 29">
            <a:extLst>
              <a:ext uri="{FF2B5EF4-FFF2-40B4-BE49-F238E27FC236}">
                <a16:creationId xmlns:a16="http://schemas.microsoft.com/office/drawing/2014/main" id="{45246FBF-FC1D-2DC7-CF7B-7B12442E9025}"/>
              </a:ext>
            </a:extLst>
          </p:cNvPr>
          <p:cNvSpPr txBox="1"/>
          <p:nvPr/>
        </p:nvSpPr>
        <p:spPr>
          <a:xfrm>
            <a:off x="774031" y="2864852"/>
            <a:ext cx="2784033"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Sub Domains</a:t>
            </a:r>
          </a:p>
          <a:p>
            <a:pPr marL="742950" lvl="1" indent="-285750">
              <a:buFont typeface="Courier New"/>
              <a:buChar char="o"/>
            </a:pPr>
            <a:r>
              <a:rPr lang="en-US">
                <a:ea typeface="Calibri"/>
                <a:cs typeface="Calibri"/>
              </a:rPr>
              <a:t>Issues meshing with CFD solver</a:t>
            </a:r>
          </a:p>
          <a:p>
            <a:pPr marL="742950" lvl="1" indent="-285750">
              <a:buFont typeface="Courier New"/>
              <a:buChar char="o"/>
            </a:pPr>
            <a:r>
              <a:rPr lang="en-US">
                <a:ea typeface="Calibri"/>
                <a:cs typeface="Calibri"/>
              </a:rPr>
              <a:t>Necessary for ideal air properties</a:t>
            </a:r>
          </a:p>
        </p:txBody>
      </p:sp>
      <p:sp>
        <p:nvSpPr>
          <p:cNvPr id="31" name="TextBox 30">
            <a:extLst>
              <a:ext uri="{FF2B5EF4-FFF2-40B4-BE49-F238E27FC236}">
                <a16:creationId xmlns:a16="http://schemas.microsoft.com/office/drawing/2014/main" id="{CA26764A-DA5E-C864-6673-250F5AE4C850}"/>
              </a:ext>
            </a:extLst>
          </p:cNvPr>
          <p:cNvSpPr txBox="1"/>
          <p:nvPr/>
        </p:nvSpPr>
        <p:spPr>
          <a:xfrm>
            <a:off x="3942346" y="2864852"/>
            <a:ext cx="279788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Heat generation in enclosed space</a:t>
            </a:r>
          </a:p>
          <a:p>
            <a:pPr marL="742950" lvl="1" indent="-285750">
              <a:buFont typeface="Courier New"/>
              <a:buChar char="o"/>
            </a:pPr>
            <a:r>
              <a:rPr lang="en-US">
                <a:ea typeface="Calibri"/>
                <a:cs typeface="Calibri"/>
              </a:rPr>
              <a:t>Estimating amount of heat</a:t>
            </a:r>
          </a:p>
          <a:p>
            <a:pPr marL="742950" lvl="1" indent="-285750">
              <a:buFont typeface="Courier New"/>
              <a:buChar char="o"/>
            </a:pPr>
            <a:r>
              <a:rPr lang="en-US">
                <a:ea typeface="Calibri"/>
                <a:cs typeface="Calibri"/>
              </a:rPr>
              <a:t>Fan power</a:t>
            </a:r>
          </a:p>
        </p:txBody>
      </p:sp>
      <p:sp>
        <p:nvSpPr>
          <p:cNvPr id="2" name="TextBox 1">
            <a:extLst>
              <a:ext uri="{FF2B5EF4-FFF2-40B4-BE49-F238E27FC236}">
                <a16:creationId xmlns:a16="http://schemas.microsoft.com/office/drawing/2014/main" id="{0A9BDCF3-5173-E29B-11BE-E091C9762251}"/>
              </a:ext>
            </a:extLst>
          </p:cNvPr>
          <p:cNvSpPr txBox="1"/>
          <p:nvPr/>
        </p:nvSpPr>
        <p:spPr>
          <a:xfrm>
            <a:off x="7115037" y="2878963"/>
            <a:ext cx="279788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2D or 3D animation</a:t>
            </a:r>
          </a:p>
          <a:p>
            <a:pPr marL="742950" lvl="1" indent="-285750">
              <a:buFont typeface="Courier New"/>
              <a:buChar char="o"/>
            </a:pPr>
            <a:r>
              <a:rPr lang="en-US">
                <a:ea typeface="Calibri"/>
                <a:cs typeface="Calibri"/>
              </a:rPr>
              <a:t>Issues generating a video showing the progression lunar simulant distribution</a:t>
            </a:r>
          </a:p>
        </p:txBody>
      </p:sp>
      <p:sp>
        <p:nvSpPr>
          <p:cNvPr id="14" name="Title 1">
            <a:extLst>
              <a:ext uri="{FF2B5EF4-FFF2-40B4-BE49-F238E27FC236}">
                <a16:creationId xmlns:a16="http://schemas.microsoft.com/office/drawing/2014/main" id="{B31D27E0-31C5-B6B5-1E44-EE209A271E4B}"/>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Details:</a:t>
            </a:r>
            <a:br>
              <a:rPr lang="en-US"/>
            </a:br>
            <a:r>
              <a:rPr lang="en-US" sz="2800"/>
              <a:t>CFD Challenges</a:t>
            </a:r>
          </a:p>
        </p:txBody>
      </p:sp>
      <p:sp>
        <p:nvSpPr>
          <p:cNvPr id="7" name="Text Placeholder 17">
            <a:extLst>
              <a:ext uri="{FF2B5EF4-FFF2-40B4-BE49-F238E27FC236}">
                <a16:creationId xmlns:a16="http://schemas.microsoft.com/office/drawing/2014/main" id="{87D95FA0-D8D4-D5B3-893B-61925097D4E9}"/>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Ryan Dreibelbis</a:t>
            </a:r>
          </a:p>
        </p:txBody>
      </p:sp>
      <p:sp>
        <p:nvSpPr>
          <p:cNvPr id="10" name="Footer Placeholder 3">
            <a:extLst>
              <a:ext uri="{FF2B5EF4-FFF2-40B4-BE49-F238E27FC236}">
                <a16:creationId xmlns:a16="http://schemas.microsoft.com/office/drawing/2014/main" id="{18F6075D-B240-C70A-1174-C3820215013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Tree>
    <p:extLst>
      <p:ext uri="{BB962C8B-B14F-4D97-AF65-F5344CB8AC3E}">
        <p14:creationId xmlns:p14="http://schemas.microsoft.com/office/powerpoint/2010/main" val="23748224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DA45FA-614F-6511-D04B-CA84251B6579}"/>
              </a:ext>
            </a:extLst>
          </p:cNvPr>
          <p:cNvSpPr>
            <a:spLocks noGrp="1"/>
          </p:cNvSpPr>
          <p:nvPr>
            <p:ph type="sldNum" sz="quarter" idx="10"/>
          </p:nvPr>
        </p:nvSpPr>
        <p:spPr/>
        <p:txBody>
          <a:bodyPr/>
          <a:lstStyle/>
          <a:p>
            <a:fld id="{72E20F18-833A-4542-A439-FC39BC210022}" type="slidenum">
              <a:rPr lang="en-US" smtClean="0"/>
              <a:pPr/>
              <a:t>32</a:t>
            </a:fld>
            <a:endParaRPr lang="en-US"/>
          </a:p>
        </p:txBody>
      </p:sp>
      <p:sp>
        <p:nvSpPr>
          <p:cNvPr id="10" name="Title 1">
            <a:extLst>
              <a:ext uri="{FF2B5EF4-FFF2-40B4-BE49-F238E27FC236}">
                <a16:creationId xmlns:a16="http://schemas.microsoft.com/office/drawing/2014/main" id="{937296F8-57E8-185F-7C72-EF9B562D60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Result Comparison:</a:t>
            </a:r>
            <a:br>
              <a:rPr lang="en-US"/>
            </a:br>
            <a:r>
              <a:rPr lang="en-US" sz="2800"/>
              <a:t>Analysis</a:t>
            </a:r>
          </a:p>
        </p:txBody>
      </p:sp>
      <p:sp>
        <p:nvSpPr>
          <p:cNvPr id="8" name="Content Placeholder 12">
            <a:extLst>
              <a:ext uri="{FF2B5EF4-FFF2-40B4-BE49-F238E27FC236}">
                <a16:creationId xmlns:a16="http://schemas.microsoft.com/office/drawing/2014/main" id="{E7B87B52-971B-7BD3-1E8B-267C6FD24F8C}"/>
              </a:ext>
            </a:extLst>
          </p:cNvPr>
          <p:cNvSpPr txBox="1">
            <a:spLocks/>
          </p:cNvSpPr>
          <p:nvPr/>
        </p:nvSpPr>
        <p:spPr>
          <a:xfrm>
            <a:off x="502023" y="1758390"/>
            <a:ext cx="8139954" cy="2284693"/>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cs typeface="Calibri"/>
              </a:rPr>
              <a:t>Project Completion</a:t>
            </a:r>
          </a:p>
          <a:p>
            <a:pPr lvl="1">
              <a:buFont typeface="Courier New" panose="020B0604020202020204" pitchFamily="34" charset="0"/>
              <a:buChar char="o"/>
            </a:pPr>
            <a:r>
              <a:rPr lang="en-US">
                <a:ea typeface="Calibri"/>
                <a:cs typeface="Calibri"/>
              </a:rPr>
              <a:t>CFD software and image particle analysis results are mirrored</a:t>
            </a:r>
          </a:p>
          <a:p>
            <a:r>
              <a:rPr lang="en-US">
                <a:ea typeface="Calibri"/>
                <a:cs typeface="Calibri"/>
              </a:rPr>
              <a:t>Distribution of the microparticles</a:t>
            </a:r>
            <a:endParaRPr lang="en-US"/>
          </a:p>
          <a:p>
            <a:pPr lvl="1">
              <a:buFont typeface="Courier New" panose="020B0604020202020204" pitchFamily="34" charset="0"/>
              <a:buChar char="o"/>
            </a:pPr>
            <a:r>
              <a:rPr lang="en-US">
                <a:ea typeface="Calibri"/>
                <a:cs typeface="Calibri"/>
              </a:rPr>
              <a:t>Air blowing from the inlets (fans)</a:t>
            </a:r>
          </a:p>
          <a:p>
            <a:r>
              <a:rPr lang="en-US">
                <a:ea typeface="Calibri"/>
                <a:cs typeface="Calibri"/>
              </a:rPr>
              <a:t>Results will determine the fan positioning</a:t>
            </a:r>
          </a:p>
          <a:p>
            <a:pPr lvl="1">
              <a:buFont typeface="Courier New" panose="020B0604020202020204" pitchFamily="34" charset="0"/>
              <a:buChar char="o"/>
            </a:pPr>
            <a:r>
              <a:rPr lang="en-US">
                <a:ea typeface="Calibri"/>
                <a:cs typeface="Calibri"/>
              </a:rPr>
              <a:t>Actual air flow may have slight differences</a:t>
            </a:r>
          </a:p>
          <a:p>
            <a:pPr lvl="1">
              <a:buFont typeface="Courier New" panose="020B0604020202020204" pitchFamily="34" charset="0"/>
              <a:buChar char="o"/>
            </a:pPr>
            <a:r>
              <a:rPr lang="en-US">
                <a:ea typeface="Calibri"/>
                <a:cs typeface="Calibri"/>
              </a:rPr>
              <a:t>Simplified fan behavior in simulation**</a:t>
            </a:r>
          </a:p>
          <a:p>
            <a:pPr marL="914400" lvl="2" indent="0">
              <a:buNone/>
            </a:pPr>
            <a:endParaRPr lang="en-US">
              <a:ea typeface="Calibri"/>
              <a:cs typeface="Calibri"/>
            </a:endParaRPr>
          </a:p>
        </p:txBody>
      </p:sp>
      <p:sp>
        <p:nvSpPr>
          <p:cNvPr id="9" name="Footer Placeholder 3">
            <a:extLst>
              <a:ext uri="{FF2B5EF4-FFF2-40B4-BE49-F238E27FC236}">
                <a16:creationId xmlns:a16="http://schemas.microsoft.com/office/drawing/2014/main" id="{4CA5E13C-359E-145D-C1DA-833CDFBAC46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Content Placeholder 12">
            <a:extLst>
              <a:ext uri="{FF2B5EF4-FFF2-40B4-BE49-F238E27FC236}">
                <a16:creationId xmlns:a16="http://schemas.microsoft.com/office/drawing/2014/main" id="{5A395104-1317-6382-FEE7-9FBE189B0820}"/>
              </a:ext>
            </a:extLst>
          </p:cNvPr>
          <p:cNvSpPr txBox="1">
            <a:spLocks/>
          </p:cNvSpPr>
          <p:nvPr/>
        </p:nvSpPr>
        <p:spPr>
          <a:xfrm>
            <a:off x="5690347" y="4884832"/>
            <a:ext cx="4554071" cy="1489076"/>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2000">
                <a:ea typeface="Calibri"/>
                <a:cs typeface="Calibri"/>
              </a:rPr>
              <a:t>**Sponsors desire that the simulant microparticles mix evenly within the air flow inside of the box, which will then allow the simulant to distribute evenly within the geometry of the box. </a:t>
            </a:r>
            <a:endParaRPr lang="en-US">
              <a:ea typeface="Calibri"/>
              <a:cs typeface="Calibri"/>
            </a:endParaRPr>
          </a:p>
        </p:txBody>
      </p:sp>
      <p:sp>
        <p:nvSpPr>
          <p:cNvPr id="7" name="Text Placeholder 17">
            <a:extLst>
              <a:ext uri="{FF2B5EF4-FFF2-40B4-BE49-F238E27FC236}">
                <a16:creationId xmlns:a16="http://schemas.microsoft.com/office/drawing/2014/main" id="{452D8360-7A21-A843-A048-638C835B13A0}"/>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33183616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DA45FA-614F-6511-D04B-CA84251B6579}"/>
              </a:ext>
            </a:extLst>
          </p:cNvPr>
          <p:cNvSpPr>
            <a:spLocks noGrp="1"/>
          </p:cNvSpPr>
          <p:nvPr>
            <p:ph type="sldNum" sz="quarter" idx="10"/>
          </p:nvPr>
        </p:nvSpPr>
        <p:spPr/>
        <p:txBody>
          <a:bodyPr/>
          <a:lstStyle/>
          <a:p>
            <a:fld id="{72E20F18-833A-4542-A439-FC39BC210022}" type="slidenum">
              <a:rPr lang="en-US" smtClean="0"/>
              <a:pPr/>
              <a:t>33</a:t>
            </a:fld>
            <a:endParaRPr lang="en-US"/>
          </a:p>
        </p:txBody>
      </p:sp>
      <p:sp>
        <p:nvSpPr>
          <p:cNvPr id="10" name="Title 1">
            <a:extLst>
              <a:ext uri="{FF2B5EF4-FFF2-40B4-BE49-F238E27FC236}">
                <a16:creationId xmlns:a16="http://schemas.microsoft.com/office/drawing/2014/main" id="{937296F8-57E8-185F-7C72-EF9B562D60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Budget:</a:t>
            </a:r>
            <a:br>
              <a:rPr lang="en-US"/>
            </a:br>
            <a:r>
              <a:rPr lang="en-US" sz="2800"/>
              <a:t>Bill of Materials</a:t>
            </a:r>
          </a:p>
        </p:txBody>
      </p:sp>
      <p:sp>
        <p:nvSpPr>
          <p:cNvPr id="6" name="Text Placeholder 17">
            <a:extLst>
              <a:ext uri="{FF2B5EF4-FFF2-40B4-BE49-F238E27FC236}">
                <a16:creationId xmlns:a16="http://schemas.microsoft.com/office/drawing/2014/main" id="{F840C9D2-702E-C7B4-FE19-C1A9C776AF01}"/>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
        <p:nvSpPr>
          <p:cNvPr id="13" name="Footer Placeholder 3">
            <a:extLst>
              <a:ext uri="{FF2B5EF4-FFF2-40B4-BE49-F238E27FC236}">
                <a16:creationId xmlns:a16="http://schemas.microsoft.com/office/drawing/2014/main" id="{56C58E03-F694-B33D-0425-6ED516AB483A}"/>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graphicFrame>
        <p:nvGraphicFramePr>
          <p:cNvPr id="4" name="Table 3">
            <a:extLst>
              <a:ext uri="{FF2B5EF4-FFF2-40B4-BE49-F238E27FC236}">
                <a16:creationId xmlns:a16="http://schemas.microsoft.com/office/drawing/2014/main" id="{BE642BE5-0D21-97FF-5A77-33EE19E8A8CF}"/>
              </a:ext>
            </a:extLst>
          </p:cNvPr>
          <p:cNvGraphicFramePr>
            <a:graphicFrameLocks noGrp="1"/>
          </p:cNvGraphicFramePr>
          <p:nvPr>
            <p:extLst>
              <p:ext uri="{D42A27DB-BD31-4B8C-83A1-F6EECF244321}">
                <p14:modId xmlns:p14="http://schemas.microsoft.com/office/powerpoint/2010/main" val="509324413"/>
              </p:ext>
            </p:extLst>
          </p:nvPr>
        </p:nvGraphicFramePr>
        <p:xfrm>
          <a:off x="1658800" y="1463868"/>
          <a:ext cx="7344798" cy="2594376"/>
        </p:xfrm>
        <a:graphic>
          <a:graphicData uri="http://schemas.openxmlformats.org/drawingml/2006/table">
            <a:tbl>
              <a:tblPr firstRow="1" bandRow="1">
                <a:tableStyleId>{5C22544A-7EE6-4342-B048-85BDC9FD1C3A}</a:tableStyleId>
              </a:tblPr>
              <a:tblGrid>
                <a:gridCol w="5751958">
                  <a:extLst>
                    <a:ext uri="{9D8B030D-6E8A-4147-A177-3AD203B41FA5}">
                      <a16:colId xmlns:a16="http://schemas.microsoft.com/office/drawing/2014/main" val="3688915433"/>
                    </a:ext>
                  </a:extLst>
                </a:gridCol>
                <a:gridCol w="952499">
                  <a:extLst>
                    <a:ext uri="{9D8B030D-6E8A-4147-A177-3AD203B41FA5}">
                      <a16:colId xmlns:a16="http://schemas.microsoft.com/office/drawing/2014/main" val="2952154795"/>
                    </a:ext>
                  </a:extLst>
                </a:gridCol>
                <a:gridCol w="640341">
                  <a:extLst>
                    <a:ext uri="{9D8B030D-6E8A-4147-A177-3AD203B41FA5}">
                      <a16:colId xmlns:a16="http://schemas.microsoft.com/office/drawing/2014/main" val="4110171987"/>
                    </a:ext>
                  </a:extLst>
                </a:gridCol>
              </a:tblGrid>
              <a:tr h="369336">
                <a:tc>
                  <a:txBody>
                    <a:bodyPr/>
                    <a:lstStyle/>
                    <a:p>
                      <a:r>
                        <a:rPr lang="en-US"/>
                        <a:t>Item Description</a:t>
                      </a:r>
                    </a:p>
                  </a:txBody>
                  <a:tcPr/>
                </a:tc>
                <a:tc>
                  <a:txBody>
                    <a:bodyPr/>
                    <a:lstStyle/>
                    <a:p>
                      <a:pPr lvl="0">
                        <a:buNone/>
                      </a:pPr>
                      <a:r>
                        <a:rPr lang="en-US"/>
                        <a:t>Price</a:t>
                      </a:r>
                    </a:p>
                  </a:txBody>
                  <a:tcPr/>
                </a:tc>
                <a:tc>
                  <a:txBody>
                    <a:bodyPr/>
                    <a:lstStyle/>
                    <a:p>
                      <a:pPr lvl="0">
                        <a:buNone/>
                      </a:pPr>
                      <a:r>
                        <a:rPr lang="en-US"/>
                        <a:t>Qty.</a:t>
                      </a:r>
                    </a:p>
                  </a:txBody>
                  <a:tcPr/>
                </a:tc>
                <a:extLst>
                  <a:ext uri="{0D108BD9-81ED-4DB2-BD59-A6C34878D82A}">
                    <a16:rowId xmlns:a16="http://schemas.microsoft.com/office/drawing/2014/main" val="3591264296"/>
                  </a:ext>
                </a:extLst>
              </a:tr>
              <a:tr h="370840">
                <a:tc>
                  <a:txBody>
                    <a:bodyPr/>
                    <a:lstStyle/>
                    <a:p>
                      <a:r>
                        <a:rPr lang="en-US"/>
                        <a:t>¼ Inch Polycarbonate Sheet, 24 x 36 inch</a:t>
                      </a:r>
                    </a:p>
                  </a:txBody>
                  <a:tcPr/>
                </a:tc>
                <a:tc>
                  <a:txBody>
                    <a:bodyPr/>
                    <a:lstStyle/>
                    <a:p>
                      <a:pPr lvl="0">
                        <a:buNone/>
                      </a:pPr>
                      <a:r>
                        <a:rPr lang="en-US"/>
                        <a:t>142.69</a:t>
                      </a:r>
                    </a:p>
                  </a:txBody>
                  <a:tcPr/>
                </a:tc>
                <a:tc>
                  <a:txBody>
                    <a:bodyPr/>
                    <a:lstStyle/>
                    <a:p>
                      <a:pPr lvl="0">
                        <a:buNone/>
                      </a:pPr>
                      <a:r>
                        <a:rPr lang="en-US"/>
                        <a:t>4</a:t>
                      </a:r>
                    </a:p>
                  </a:txBody>
                  <a:tcPr/>
                </a:tc>
                <a:extLst>
                  <a:ext uri="{0D108BD9-81ED-4DB2-BD59-A6C34878D82A}">
                    <a16:rowId xmlns:a16="http://schemas.microsoft.com/office/drawing/2014/main" val="3485547437"/>
                  </a:ext>
                </a:extLst>
              </a:tr>
              <a:tr h="370840">
                <a:tc>
                  <a:txBody>
                    <a:bodyPr/>
                    <a:lstStyle/>
                    <a:p>
                      <a:pPr lvl="0">
                        <a:buNone/>
                      </a:pPr>
                      <a:r>
                        <a:rPr lang="en-US" sz="1800" b="0" i="0" u="none" strike="noStrike" noProof="0">
                          <a:solidFill>
                            <a:srgbClr val="000000"/>
                          </a:solidFill>
                          <a:latin typeface="Calibri"/>
                        </a:rPr>
                        <a:t>¼ Inch Polycarbonate Sheet, 24 x 24 inch</a:t>
                      </a:r>
                      <a:endParaRPr lang="en-US"/>
                    </a:p>
                  </a:txBody>
                  <a:tcPr/>
                </a:tc>
                <a:tc>
                  <a:txBody>
                    <a:bodyPr/>
                    <a:lstStyle/>
                    <a:p>
                      <a:pPr lvl="0">
                        <a:buNone/>
                      </a:pPr>
                      <a:r>
                        <a:rPr lang="en-US"/>
                        <a:t>104.99</a:t>
                      </a:r>
                    </a:p>
                  </a:txBody>
                  <a:tcPr/>
                </a:tc>
                <a:tc>
                  <a:txBody>
                    <a:bodyPr/>
                    <a:lstStyle/>
                    <a:p>
                      <a:pPr lvl="0">
                        <a:buNone/>
                      </a:pPr>
                      <a:r>
                        <a:rPr lang="en-US"/>
                        <a:t>4</a:t>
                      </a:r>
                    </a:p>
                  </a:txBody>
                  <a:tcPr/>
                </a:tc>
                <a:extLst>
                  <a:ext uri="{0D108BD9-81ED-4DB2-BD59-A6C34878D82A}">
                    <a16:rowId xmlns:a16="http://schemas.microsoft.com/office/drawing/2014/main" val="1882605741"/>
                  </a:ext>
                </a:extLst>
              </a:tr>
              <a:tr h="370840">
                <a:tc>
                  <a:txBody>
                    <a:bodyPr/>
                    <a:lstStyle/>
                    <a:p>
                      <a:pPr lvl="0">
                        <a:buNone/>
                      </a:pPr>
                      <a:r>
                        <a:rPr lang="en-US" sz="1800" b="0" i="0" u="none" strike="noStrike" noProof="0">
                          <a:latin typeface="Calibri"/>
                        </a:rPr>
                        <a:t>LHS-1</a:t>
                      </a:r>
                      <a:endParaRPr lang="en-US"/>
                    </a:p>
                  </a:txBody>
                  <a:tcPr/>
                </a:tc>
                <a:tc>
                  <a:txBody>
                    <a:bodyPr/>
                    <a:lstStyle/>
                    <a:p>
                      <a:pPr lvl="0">
                        <a:buNone/>
                      </a:pPr>
                      <a:r>
                        <a:rPr lang="en-US"/>
                        <a:t>125.00</a:t>
                      </a:r>
                    </a:p>
                  </a:txBody>
                  <a:tcPr/>
                </a:tc>
                <a:tc>
                  <a:txBody>
                    <a:bodyPr/>
                    <a:lstStyle/>
                    <a:p>
                      <a:pPr lvl="0">
                        <a:buNone/>
                      </a:pPr>
                      <a:r>
                        <a:rPr lang="en-US"/>
                        <a:t>1</a:t>
                      </a:r>
                    </a:p>
                  </a:txBody>
                  <a:tcPr/>
                </a:tc>
                <a:extLst>
                  <a:ext uri="{0D108BD9-81ED-4DB2-BD59-A6C34878D82A}">
                    <a16:rowId xmlns:a16="http://schemas.microsoft.com/office/drawing/2014/main" val="2385499659"/>
                  </a:ext>
                </a:extLst>
              </a:tr>
              <a:tr h="370840">
                <a:tc>
                  <a:txBody>
                    <a:bodyPr/>
                    <a:lstStyle/>
                    <a:p>
                      <a:pPr lvl="0">
                        <a:buNone/>
                      </a:pPr>
                      <a:r>
                        <a:rPr lang="en-US" sz="1800" b="0" i="0" u="none" strike="noStrike" noProof="0">
                          <a:latin typeface="Calibri"/>
                        </a:rPr>
                        <a:t>LMS-1</a:t>
                      </a:r>
                      <a:endParaRPr lang="en-US"/>
                    </a:p>
                  </a:txBody>
                  <a:tcPr/>
                </a:tc>
                <a:tc>
                  <a:txBody>
                    <a:bodyPr/>
                    <a:lstStyle/>
                    <a:p>
                      <a:pPr lvl="0">
                        <a:buNone/>
                      </a:pPr>
                      <a:r>
                        <a:rPr lang="en-US"/>
                        <a:t>125.00</a:t>
                      </a:r>
                    </a:p>
                  </a:txBody>
                  <a:tcPr/>
                </a:tc>
                <a:tc>
                  <a:txBody>
                    <a:bodyPr/>
                    <a:lstStyle/>
                    <a:p>
                      <a:pPr lvl="0">
                        <a:buNone/>
                      </a:pPr>
                      <a:r>
                        <a:rPr lang="en-US"/>
                        <a:t>1</a:t>
                      </a:r>
                    </a:p>
                  </a:txBody>
                  <a:tcPr/>
                </a:tc>
                <a:extLst>
                  <a:ext uri="{0D108BD9-81ED-4DB2-BD59-A6C34878D82A}">
                    <a16:rowId xmlns:a16="http://schemas.microsoft.com/office/drawing/2014/main" val="4080170962"/>
                  </a:ext>
                </a:extLst>
              </a:tr>
              <a:tr h="370840">
                <a:tc>
                  <a:txBody>
                    <a:bodyPr/>
                    <a:lstStyle/>
                    <a:p>
                      <a:r>
                        <a:rPr lang="en-US"/>
                        <a:t>Computer Fan</a:t>
                      </a:r>
                    </a:p>
                  </a:txBody>
                  <a:tcPr/>
                </a:tc>
                <a:tc>
                  <a:txBody>
                    <a:bodyPr/>
                    <a:lstStyle/>
                    <a:p>
                      <a:pPr lvl="0">
                        <a:buNone/>
                      </a:pPr>
                      <a:r>
                        <a:rPr lang="en-US"/>
                        <a:t>18.99</a:t>
                      </a:r>
                    </a:p>
                  </a:txBody>
                  <a:tcPr/>
                </a:tc>
                <a:tc>
                  <a:txBody>
                    <a:bodyPr/>
                    <a:lstStyle/>
                    <a:p>
                      <a:pPr lvl="0">
                        <a:buNone/>
                      </a:pPr>
                      <a:r>
                        <a:rPr lang="en-US"/>
                        <a:t>10</a:t>
                      </a:r>
                    </a:p>
                  </a:txBody>
                  <a:tcPr/>
                </a:tc>
                <a:extLst>
                  <a:ext uri="{0D108BD9-81ED-4DB2-BD59-A6C34878D82A}">
                    <a16:rowId xmlns:a16="http://schemas.microsoft.com/office/drawing/2014/main" val="2140148261"/>
                  </a:ext>
                </a:extLst>
              </a:tr>
              <a:tr h="370840">
                <a:tc>
                  <a:txBody>
                    <a:bodyPr/>
                    <a:lstStyle/>
                    <a:p>
                      <a:r>
                        <a:rPr lang="en-US"/>
                        <a:t>Silicone Rubber Gasket Seal</a:t>
                      </a:r>
                    </a:p>
                  </a:txBody>
                  <a:tcPr/>
                </a:tc>
                <a:tc>
                  <a:txBody>
                    <a:bodyPr/>
                    <a:lstStyle/>
                    <a:p>
                      <a:pPr lvl="0">
                        <a:buNone/>
                      </a:pPr>
                      <a:r>
                        <a:rPr lang="en-US"/>
                        <a:t>17.49</a:t>
                      </a:r>
                    </a:p>
                  </a:txBody>
                  <a:tcPr/>
                </a:tc>
                <a:tc>
                  <a:txBody>
                    <a:bodyPr/>
                    <a:lstStyle/>
                    <a:p>
                      <a:pPr lvl="0">
                        <a:buNone/>
                      </a:pPr>
                      <a:r>
                        <a:rPr lang="en-US"/>
                        <a:t>4</a:t>
                      </a:r>
                    </a:p>
                  </a:txBody>
                  <a:tcPr/>
                </a:tc>
                <a:extLst>
                  <a:ext uri="{0D108BD9-81ED-4DB2-BD59-A6C34878D82A}">
                    <a16:rowId xmlns:a16="http://schemas.microsoft.com/office/drawing/2014/main" val="2000484703"/>
                  </a:ext>
                </a:extLst>
              </a:tr>
            </a:tbl>
          </a:graphicData>
        </a:graphic>
      </p:graphicFrame>
      <p:sp>
        <p:nvSpPr>
          <p:cNvPr id="8" name="TextBox 7">
            <a:extLst>
              <a:ext uri="{FF2B5EF4-FFF2-40B4-BE49-F238E27FC236}">
                <a16:creationId xmlns:a16="http://schemas.microsoft.com/office/drawing/2014/main" id="{FCCFC129-E6A8-A9A1-B1B8-9746EAD96788}"/>
              </a:ext>
            </a:extLst>
          </p:cNvPr>
          <p:cNvSpPr txBox="1"/>
          <p:nvPr/>
        </p:nvSpPr>
        <p:spPr>
          <a:xfrm>
            <a:off x="995407" y="4276605"/>
            <a:ext cx="8647711"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ea typeface="Calibri"/>
                <a:cs typeface="Calibri"/>
              </a:rPr>
              <a:t>Most expensive items from procurement log</a:t>
            </a:r>
          </a:p>
          <a:p>
            <a:pPr marL="285750" indent="-285750">
              <a:buFont typeface="Arial"/>
              <a:buChar char="•"/>
            </a:pPr>
            <a:r>
              <a:rPr lang="en-US" sz="2800">
                <a:ea typeface="Calibri"/>
                <a:cs typeface="Calibri"/>
              </a:rPr>
              <a:t>Polycarbonate sheets to be used for box, funnel, and funnel enclosure</a:t>
            </a:r>
          </a:p>
          <a:p>
            <a:pPr marL="285750" indent="-285750">
              <a:buFont typeface="Arial"/>
              <a:buChar char="•"/>
            </a:pPr>
            <a:r>
              <a:rPr lang="en-US" sz="2800">
                <a:ea typeface="Calibri"/>
                <a:cs typeface="Calibri"/>
              </a:rPr>
              <a:t>A set of fans for each experiment run</a:t>
            </a: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14936162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DA45FA-614F-6511-D04B-CA84251B6579}"/>
              </a:ext>
            </a:extLst>
          </p:cNvPr>
          <p:cNvSpPr>
            <a:spLocks noGrp="1"/>
          </p:cNvSpPr>
          <p:nvPr>
            <p:ph type="sldNum" sz="quarter" idx="10"/>
          </p:nvPr>
        </p:nvSpPr>
        <p:spPr/>
        <p:txBody>
          <a:bodyPr/>
          <a:lstStyle/>
          <a:p>
            <a:fld id="{72E20F18-833A-4542-A439-FC39BC210022}" type="slidenum">
              <a:rPr lang="en-US" smtClean="0"/>
              <a:pPr/>
              <a:t>34</a:t>
            </a:fld>
            <a:endParaRPr lang="en-US"/>
          </a:p>
        </p:txBody>
      </p:sp>
      <p:sp>
        <p:nvSpPr>
          <p:cNvPr id="10" name="Title 1">
            <a:extLst>
              <a:ext uri="{FF2B5EF4-FFF2-40B4-BE49-F238E27FC236}">
                <a16:creationId xmlns:a16="http://schemas.microsoft.com/office/drawing/2014/main" id="{937296F8-57E8-185F-7C72-EF9B562D60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Budget:</a:t>
            </a:r>
            <a:br>
              <a:rPr lang="en-US"/>
            </a:br>
            <a:r>
              <a:rPr lang="en-US" sz="2800"/>
              <a:t>Bill of Materials</a:t>
            </a:r>
          </a:p>
        </p:txBody>
      </p:sp>
      <p:sp>
        <p:nvSpPr>
          <p:cNvPr id="5" name="Text Placeholder 17">
            <a:extLst>
              <a:ext uri="{FF2B5EF4-FFF2-40B4-BE49-F238E27FC236}">
                <a16:creationId xmlns:a16="http://schemas.microsoft.com/office/drawing/2014/main" id="{5D2BE995-9DEF-AB45-E7DA-B02DA73204CD}"/>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
        <p:nvSpPr>
          <p:cNvPr id="11" name="Footer Placeholder 3">
            <a:extLst>
              <a:ext uri="{FF2B5EF4-FFF2-40B4-BE49-F238E27FC236}">
                <a16:creationId xmlns:a16="http://schemas.microsoft.com/office/drawing/2014/main" id="{7A81E516-6F43-E985-4A9C-261D278B40C5}"/>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pic>
        <p:nvPicPr>
          <p:cNvPr id="2" name="Picture 1" descr="A graph of a red and green rectangle&#10;&#10;AI-generated content may be incorrect.">
            <a:extLst>
              <a:ext uri="{FF2B5EF4-FFF2-40B4-BE49-F238E27FC236}">
                <a16:creationId xmlns:a16="http://schemas.microsoft.com/office/drawing/2014/main" id="{91B16939-9403-DC52-D597-8FC7C62FE45D}"/>
              </a:ext>
            </a:extLst>
          </p:cNvPr>
          <p:cNvPicPr>
            <a:picLocks noChangeAspect="1"/>
          </p:cNvPicPr>
          <p:nvPr/>
        </p:nvPicPr>
        <p:blipFill>
          <a:blip r:embed="rId3"/>
          <a:srcRect t="2241" r="2443" b="-840"/>
          <a:stretch/>
        </p:blipFill>
        <p:spPr>
          <a:xfrm>
            <a:off x="2193829" y="1184985"/>
            <a:ext cx="6253492" cy="3678224"/>
          </a:xfrm>
          <a:prstGeom prst="rect">
            <a:avLst/>
          </a:prstGeom>
        </p:spPr>
      </p:pic>
      <p:sp>
        <p:nvSpPr>
          <p:cNvPr id="8" name="TextBox 7">
            <a:extLst>
              <a:ext uri="{FF2B5EF4-FFF2-40B4-BE49-F238E27FC236}">
                <a16:creationId xmlns:a16="http://schemas.microsoft.com/office/drawing/2014/main" id="{F2281D5D-AF75-A033-9FA5-F37215E4BE48}"/>
              </a:ext>
            </a:extLst>
          </p:cNvPr>
          <p:cNvSpPr txBox="1"/>
          <p:nvPr/>
        </p:nvSpPr>
        <p:spPr>
          <a:xfrm>
            <a:off x="794124" y="5239888"/>
            <a:ext cx="8647711"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ea typeface="Calibri"/>
                <a:cs typeface="Calibri"/>
              </a:rPr>
              <a:t>2000 dollars allocated</a:t>
            </a:r>
          </a:p>
          <a:p>
            <a:pPr marL="285750" indent="-285750">
              <a:buFont typeface="Arial"/>
              <a:buChar char="•"/>
            </a:pPr>
            <a:r>
              <a:rPr lang="en-US" sz="2800">
                <a:ea typeface="Calibri"/>
                <a:cs typeface="Calibri"/>
              </a:rPr>
              <a:t>98.5% of budget is planned to be used</a:t>
            </a: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15576537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16E40-2C09-06C3-6AA4-6AB914CC036B}"/>
              </a:ext>
            </a:extLst>
          </p:cNvPr>
          <p:cNvSpPr>
            <a:spLocks noGrp="1"/>
          </p:cNvSpPr>
          <p:nvPr>
            <p:ph idx="1"/>
          </p:nvPr>
        </p:nvSpPr>
        <p:spPr>
          <a:xfrm>
            <a:off x="457199" y="1508125"/>
            <a:ext cx="9753600" cy="430742"/>
          </a:xfrm>
        </p:spPr>
        <p:txBody>
          <a:bodyPr vert="horz" lIns="0" tIns="0" rIns="0" bIns="0" rtlCol="0" anchor="t">
            <a:noAutofit/>
          </a:bodyPr>
          <a:lstStyle/>
          <a:p>
            <a:endParaRPr lang="en-US" sz="1000">
              <a:cs typeface="Calibri"/>
            </a:endParaRPr>
          </a:p>
          <a:p>
            <a:endParaRPr lang="en-US"/>
          </a:p>
        </p:txBody>
      </p:sp>
      <p:sp>
        <p:nvSpPr>
          <p:cNvPr id="4" name="Slide Number Placeholder 3">
            <a:extLst>
              <a:ext uri="{FF2B5EF4-FFF2-40B4-BE49-F238E27FC236}">
                <a16:creationId xmlns:a16="http://schemas.microsoft.com/office/drawing/2014/main" id="{DD6EC99A-7451-77C9-93DD-8C11D8EB2770}"/>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8" name="Footer Placeholder 2">
            <a:extLst>
              <a:ext uri="{FF2B5EF4-FFF2-40B4-BE49-F238E27FC236}">
                <a16:creationId xmlns:a16="http://schemas.microsoft.com/office/drawing/2014/main" id="{8A723EED-91C7-90A0-7679-E84A933A7BFA}"/>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9" name="Arrow: Right 8">
            <a:extLst>
              <a:ext uri="{FF2B5EF4-FFF2-40B4-BE49-F238E27FC236}">
                <a16:creationId xmlns:a16="http://schemas.microsoft.com/office/drawing/2014/main" id="{7DB2D22C-7474-661D-2E8A-D7044FE62241}"/>
              </a:ext>
            </a:extLst>
          </p:cNvPr>
          <p:cNvSpPr/>
          <p:nvPr/>
        </p:nvSpPr>
        <p:spPr>
          <a:xfrm>
            <a:off x="583547" y="2929612"/>
            <a:ext cx="9205183" cy="865631"/>
          </a:xfrm>
          <a:prstGeom prst="rightArrow">
            <a:avLst/>
          </a:prstGeom>
          <a:solidFill>
            <a:srgbClr val="772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27CC3E-778A-B27A-F887-665F67CAC72E}"/>
              </a:ext>
            </a:extLst>
          </p:cNvPr>
          <p:cNvSpPr txBox="1"/>
          <p:nvPr/>
        </p:nvSpPr>
        <p:spPr>
          <a:xfrm>
            <a:off x="4856874" y="4173602"/>
            <a:ext cx="28208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Work Order Creation for Glovebox</a:t>
            </a:r>
          </a:p>
        </p:txBody>
      </p:sp>
      <p:sp>
        <p:nvSpPr>
          <p:cNvPr id="13" name="TextBox 12">
            <a:extLst>
              <a:ext uri="{FF2B5EF4-FFF2-40B4-BE49-F238E27FC236}">
                <a16:creationId xmlns:a16="http://schemas.microsoft.com/office/drawing/2014/main" id="{A34281BE-4835-3274-BC4C-C94E68E742F1}"/>
              </a:ext>
            </a:extLst>
          </p:cNvPr>
          <p:cNvSpPr txBox="1"/>
          <p:nvPr/>
        </p:nvSpPr>
        <p:spPr>
          <a:xfrm>
            <a:off x="5742969" y="1816795"/>
            <a:ext cx="35616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1st Experiment Preparation and Execution</a:t>
            </a:r>
          </a:p>
        </p:txBody>
      </p:sp>
      <p:sp>
        <p:nvSpPr>
          <p:cNvPr id="14" name="Rectangle: Rounded Corners 13">
            <a:extLst>
              <a:ext uri="{FF2B5EF4-FFF2-40B4-BE49-F238E27FC236}">
                <a16:creationId xmlns:a16="http://schemas.microsoft.com/office/drawing/2014/main" id="{F2191629-FEEE-F9E3-4179-F2009A2760F5}"/>
              </a:ext>
            </a:extLst>
          </p:cNvPr>
          <p:cNvSpPr/>
          <p:nvPr/>
        </p:nvSpPr>
        <p:spPr>
          <a:xfrm>
            <a:off x="3498162" y="1813526"/>
            <a:ext cx="1447624" cy="882504"/>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72F3F"/>
                </a:solidFill>
                <a:ea typeface="Calibri"/>
                <a:cs typeface="Calibri"/>
              </a:rPr>
              <a:t>Materials Delivery</a:t>
            </a:r>
            <a:endParaRPr lang="en-US"/>
          </a:p>
        </p:txBody>
      </p:sp>
      <p:sp>
        <p:nvSpPr>
          <p:cNvPr id="15" name="Rectangle: Rounded Corners 14">
            <a:extLst>
              <a:ext uri="{FF2B5EF4-FFF2-40B4-BE49-F238E27FC236}">
                <a16:creationId xmlns:a16="http://schemas.microsoft.com/office/drawing/2014/main" id="{927DAB2A-D645-307E-8B6E-CCB8AC5C6724}"/>
              </a:ext>
            </a:extLst>
          </p:cNvPr>
          <p:cNvSpPr/>
          <p:nvPr/>
        </p:nvSpPr>
        <p:spPr>
          <a:xfrm>
            <a:off x="4825559" y="4124075"/>
            <a:ext cx="2835925" cy="872066"/>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3FEEF40-78D8-0358-BBA3-8CC1DADECCFC}"/>
              </a:ext>
            </a:extLst>
          </p:cNvPr>
          <p:cNvSpPr/>
          <p:nvPr/>
        </p:nvSpPr>
        <p:spPr>
          <a:xfrm>
            <a:off x="5732531" y="1811990"/>
            <a:ext cx="3466286" cy="851480"/>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21B8476-0F3B-A155-E368-33A76D09C1DC}"/>
              </a:ext>
            </a:extLst>
          </p:cNvPr>
          <p:cNvCxnSpPr/>
          <p:nvPr/>
        </p:nvCxnSpPr>
        <p:spPr>
          <a:xfrm>
            <a:off x="4462902" y="2690863"/>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EA66ED-99C8-492C-45D9-1A8CED6242B4}"/>
              </a:ext>
            </a:extLst>
          </p:cNvPr>
          <p:cNvCxnSpPr>
            <a:cxnSpLocks/>
          </p:cNvCxnSpPr>
          <p:nvPr/>
        </p:nvCxnSpPr>
        <p:spPr>
          <a:xfrm>
            <a:off x="6445306"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46F1A6-C9E5-07B6-3FDD-94CC45EC1C2C}"/>
              </a:ext>
            </a:extLst>
          </p:cNvPr>
          <p:cNvCxnSpPr>
            <a:cxnSpLocks/>
          </p:cNvCxnSpPr>
          <p:nvPr/>
        </p:nvCxnSpPr>
        <p:spPr>
          <a:xfrm>
            <a:off x="8557615" y="2686505"/>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31BCA9F-AD8E-FC3E-F929-646D82C3F853}"/>
              </a:ext>
            </a:extLst>
          </p:cNvPr>
          <p:cNvSpPr/>
          <p:nvPr/>
        </p:nvSpPr>
        <p:spPr>
          <a:xfrm>
            <a:off x="1008337" y="4129678"/>
            <a:ext cx="2188953" cy="867057"/>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9CA2955-5121-0484-EBE1-BC274E03F041}"/>
              </a:ext>
            </a:extLst>
          </p:cNvPr>
          <p:cNvCxnSpPr>
            <a:cxnSpLocks/>
          </p:cNvCxnSpPr>
          <p:nvPr/>
        </p:nvCxnSpPr>
        <p:spPr>
          <a:xfrm>
            <a:off x="2495232"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41070C-F75D-9929-E52C-CAA21D261A31}"/>
              </a:ext>
            </a:extLst>
          </p:cNvPr>
          <p:cNvSpPr txBox="1"/>
          <p:nvPr/>
        </p:nvSpPr>
        <p:spPr>
          <a:xfrm>
            <a:off x="1005469" y="4141326"/>
            <a:ext cx="21918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CFD Simulation Finalizations</a:t>
            </a:r>
          </a:p>
        </p:txBody>
      </p:sp>
      <p:sp>
        <p:nvSpPr>
          <p:cNvPr id="22" name="Title 18">
            <a:extLst>
              <a:ext uri="{FF2B5EF4-FFF2-40B4-BE49-F238E27FC236}">
                <a16:creationId xmlns:a16="http://schemas.microsoft.com/office/drawing/2014/main" id="{BABB43E5-2F7D-B780-D02F-7E46A56ACADB}"/>
              </a:ext>
            </a:extLst>
          </p:cNvPr>
          <p:cNvSpPr>
            <a:spLocks noGrp="1"/>
          </p:cNvSpPr>
          <p:nvPr/>
        </p:nvSpPr>
        <p:spPr>
          <a:xfrm>
            <a:off x="95727" y="99392"/>
            <a:ext cx="9753600" cy="550360"/>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Future Work</a:t>
            </a:r>
          </a:p>
        </p:txBody>
      </p:sp>
      <p:sp>
        <p:nvSpPr>
          <p:cNvPr id="25" name="Text Placeholder 17">
            <a:extLst>
              <a:ext uri="{FF2B5EF4-FFF2-40B4-BE49-F238E27FC236}">
                <a16:creationId xmlns:a16="http://schemas.microsoft.com/office/drawing/2014/main" id="{DA4E15E6-9059-24DF-9D4E-5FA6322053DB}"/>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2098589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D2BD9A-C489-0EAD-4894-93CB0CD46E3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4" name="Slide Number Placeholder 3">
            <a:extLst>
              <a:ext uri="{FF2B5EF4-FFF2-40B4-BE49-F238E27FC236}">
                <a16:creationId xmlns:a16="http://schemas.microsoft.com/office/drawing/2014/main" id="{F9249130-DAFD-39B4-7503-CA82310866FC}"/>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36</a:t>
            </a:fld>
            <a:endParaRPr lang="en-US"/>
          </a:p>
        </p:txBody>
      </p:sp>
      <p:sp>
        <p:nvSpPr>
          <p:cNvPr id="5" name="Title 4">
            <a:extLst>
              <a:ext uri="{FF2B5EF4-FFF2-40B4-BE49-F238E27FC236}">
                <a16:creationId xmlns:a16="http://schemas.microsoft.com/office/drawing/2014/main" id="{74CE7DE4-F22B-25B8-64DE-81BEA269D335}"/>
              </a:ext>
            </a:extLst>
          </p:cNvPr>
          <p:cNvSpPr>
            <a:spLocks noGrp="1"/>
          </p:cNvSpPr>
          <p:nvPr>
            <p:ph type="title"/>
          </p:nvPr>
        </p:nvSpPr>
        <p:spPr>
          <a:xfrm>
            <a:off x="457200" y="754566"/>
            <a:ext cx="9753600" cy="960276"/>
          </a:xfrm>
        </p:spPr>
        <p:txBody>
          <a:bodyPr anchor="b">
            <a:normAutofit/>
          </a:bodyPr>
          <a:lstStyle/>
          <a:p>
            <a:pPr algn="ctr"/>
            <a:r>
              <a:rPr lang="en-US"/>
              <a:t>Thank You!</a:t>
            </a:r>
            <a:br>
              <a:rPr lang="en-US"/>
            </a:br>
            <a:r>
              <a:rPr lang="en-US" sz="2800"/>
              <a:t>Floor is open for any questions or feedback!</a:t>
            </a:r>
          </a:p>
        </p:txBody>
      </p:sp>
      <p:sp>
        <p:nvSpPr>
          <p:cNvPr id="13" name="Text Placeholder 17">
            <a:extLst>
              <a:ext uri="{FF2B5EF4-FFF2-40B4-BE49-F238E27FC236}">
                <a16:creationId xmlns:a16="http://schemas.microsoft.com/office/drawing/2014/main" id="{FC37F97D-6579-5253-58F6-AAB06A462BAF}"/>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pic>
        <p:nvPicPr>
          <p:cNvPr id="17" name="Picture 16">
            <a:extLst>
              <a:ext uri="{FF2B5EF4-FFF2-40B4-BE49-F238E27FC236}">
                <a16:creationId xmlns:a16="http://schemas.microsoft.com/office/drawing/2014/main" id="{C513F345-A06B-7559-C4E9-A3AEB0B320D2}"/>
              </a:ext>
            </a:extLst>
          </p:cNvPr>
          <p:cNvPicPr>
            <a:picLocks noChangeAspect="1"/>
          </p:cNvPicPr>
          <p:nvPr/>
        </p:nvPicPr>
        <p:blipFill>
          <a:blip r:embed="rId3"/>
          <a:stretch>
            <a:fillRect/>
          </a:stretch>
        </p:blipFill>
        <p:spPr>
          <a:xfrm>
            <a:off x="456511" y="2051167"/>
            <a:ext cx="3374534" cy="2682596"/>
          </a:xfrm>
          <a:prstGeom prst="snip2DiagRect">
            <a:avLst/>
          </a:prstGeom>
        </p:spPr>
      </p:pic>
      <p:pic>
        <p:nvPicPr>
          <p:cNvPr id="18" name="Picture 17">
            <a:extLst>
              <a:ext uri="{FF2B5EF4-FFF2-40B4-BE49-F238E27FC236}">
                <a16:creationId xmlns:a16="http://schemas.microsoft.com/office/drawing/2014/main" id="{6546CB2A-712A-890C-625D-A0713F36FD63}"/>
              </a:ext>
            </a:extLst>
          </p:cNvPr>
          <p:cNvPicPr>
            <a:picLocks noChangeAspect="1"/>
          </p:cNvPicPr>
          <p:nvPr/>
        </p:nvPicPr>
        <p:blipFill>
          <a:blip r:embed="rId4"/>
          <a:srcRect l="10539" r="9559"/>
          <a:stretch/>
        </p:blipFill>
        <p:spPr>
          <a:xfrm>
            <a:off x="6606238" y="2047330"/>
            <a:ext cx="3507445" cy="2678630"/>
          </a:xfrm>
          <a:prstGeom prst="snip2DiagRect">
            <a:avLst/>
          </a:prstGeom>
        </p:spPr>
      </p:pic>
      <p:pic>
        <p:nvPicPr>
          <p:cNvPr id="8" name="Picture 7" descr="A blue and green rectangular object&#10;&#10;AI-generated content may be incorrect.">
            <a:extLst>
              <a:ext uri="{FF2B5EF4-FFF2-40B4-BE49-F238E27FC236}">
                <a16:creationId xmlns:a16="http://schemas.microsoft.com/office/drawing/2014/main" id="{A40C7032-D1A2-FF89-9E89-44FA1A4998AB}"/>
              </a:ext>
            </a:extLst>
          </p:cNvPr>
          <p:cNvPicPr>
            <a:picLocks noChangeAspect="1"/>
          </p:cNvPicPr>
          <p:nvPr/>
        </p:nvPicPr>
        <p:blipFill>
          <a:blip r:embed="rId5"/>
          <a:stretch>
            <a:fillRect/>
          </a:stretch>
        </p:blipFill>
        <p:spPr>
          <a:xfrm>
            <a:off x="3395140" y="3500718"/>
            <a:ext cx="3765663" cy="2669242"/>
          </a:xfrm>
          <a:prstGeom prst="snip2DiagRect">
            <a:avLst/>
          </a:prstGeom>
        </p:spPr>
      </p:pic>
    </p:spTree>
    <p:extLst>
      <p:ext uri="{BB962C8B-B14F-4D97-AF65-F5344CB8AC3E}">
        <p14:creationId xmlns:p14="http://schemas.microsoft.com/office/powerpoint/2010/main" val="49684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a:t>
            </a:fld>
            <a:endParaRPr lang="en-US"/>
          </a:p>
        </p:txBody>
      </p:sp>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2301438" y="5298654"/>
            <a:ext cx="2434133" cy="747897"/>
          </a:xfrm>
        </p:spPr>
        <p:txBody>
          <a:bodyPr vert="horz" wrap="square" lIns="0" tIns="0" rIns="0" bIns="0" rtlCol="0" anchor="t">
            <a:spAutoFit/>
          </a:bodyPr>
          <a:lstStyle/>
          <a:p>
            <a:r>
              <a:rPr lang="en-US">
                <a:ea typeface="Calibri"/>
                <a:cs typeface="Calibri"/>
              </a:rPr>
              <a:t>Dr. Brandon Krick Associate Professor</a:t>
            </a:r>
          </a:p>
          <a:p>
            <a:endParaRPr lang="en-US">
              <a:ea typeface="Calibri"/>
              <a:cs typeface="Calibri"/>
            </a:endParaRPr>
          </a:p>
        </p:txBody>
      </p:sp>
      <p:pic>
        <p:nvPicPr>
          <p:cNvPr id="26" name="Picture Placeholder 25" descr="A person smiling at the camera&#10;&#10;Description automatically generated">
            <a:extLst>
              <a:ext uri="{FF2B5EF4-FFF2-40B4-BE49-F238E27FC236}">
                <a16:creationId xmlns:a16="http://schemas.microsoft.com/office/drawing/2014/main" id="{B7848152-BEE9-A107-189C-4D0A29D4A01F}"/>
              </a:ext>
            </a:extLst>
          </p:cNvPr>
          <p:cNvPicPr>
            <a:picLocks noGrp="1" noChangeAspect="1"/>
          </p:cNvPicPr>
          <p:nvPr>
            <p:ph type="pic" sz="quarter" idx="13"/>
          </p:nvPr>
        </p:nvPicPr>
        <p:blipFill>
          <a:blip r:embed="rId3"/>
          <a:srcRect l="4485" r="4485"/>
          <a:stretch/>
        </p:blipFill>
        <p:spPr>
          <a:xfrm>
            <a:off x="2428091" y="1802693"/>
            <a:ext cx="2175225" cy="3248829"/>
          </a:xfrm>
        </p:spPr>
      </p:pic>
      <p:sp>
        <p:nvSpPr>
          <p:cNvPr id="8" name="Text Placeholder 7">
            <a:extLst>
              <a:ext uri="{FF2B5EF4-FFF2-40B4-BE49-F238E27FC236}">
                <a16:creationId xmlns:a16="http://schemas.microsoft.com/office/drawing/2014/main" id="{0D736784-EC9B-62D4-D04D-57C094CB9267}"/>
              </a:ext>
            </a:extLst>
          </p:cNvPr>
          <p:cNvSpPr>
            <a:spLocks noGrp="1"/>
          </p:cNvSpPr>
          <p:nvPr>
            <p:ph type="body" sz="quarter" idx="20"/>
          </p:nvPr>
        </p:nvSpPr>
        <p:spPr>
          <a:xfrm>
            <a:off x="5381409" y="5298654"/>
            <a:ext cx="2434133" cy="498598"/>
          </a:xfrm>
        </p:spPr>
        <p:txBody>
          <a:bodyPr vert="horz" wrap="square" lIns="0" tIns="0" rIns="0" bIns="0" rtlCol="0" anchor="t">
            <a:spAutoFit/>
          </a:bodyPr>
          <a:lstStyle/>
          <a:p>
            <a:r>
              <a:rPr lang="en-US">
                <a:ea typeface="Calibri"/>
                <a:cs typeface="Calibri"/>
              </a:rPr>
              <a:t>Dr. Shayne McConomy</a:t>
            </a:r>
          </a:p>
          <a:p>
            <a:r>
              <a:rPr lang="en-US">
                <a:ea typeface="Calibri"/>
                <a:cs typeface="Calibri"/>
              </a:rPr>
              <a:t>Teaching Faculty II</a:t>
            </a:r>
          </a:p>
        </p:txBody>
      </p:sp>
      <p:pic>
        <p:nvPicPr>
          <p:cNvPr id="11" name="Picture Placeholder 25" descr="A person smiling at the camera&#10;&#10;Description automatically generated">
            <a:extLst>
              <a:ext uri="{FF2B5EF4-FFF2-40B4-BE49-F238E27FC236}">
                <a16:creationId xmlns:a16="http://schemas.microsoft.com/office/drawing/2014/main" id="{8D189C2F-D242-A2E1-AF7A-9B1C16F616F4}"/>
              </a:ext>
            </a:extLst>
          </p:cNvPr>
          <p:cNvPicPr>
            <a:picLocks noChangeAspect="1"/>
          </p:cNvPicPr>
          <p:nvPr/>
        </p:nvPicPr>
        <p:blipFill>
          <a:blip r:embed="rId4"/>
          <a:srcRect l="4961" r="4961"/>
          <a:stretch/>
        </p:blipFill>
        <p:spPr>
          <a:xfrm>
            <a:off x="5510829" y="1803814"/>
            <a:ext cx="2175225" cy="3248829"/>
          </a:xfrm>
          <a:prstGeom prst="rect">
            <a:avLst/>
          </a:prstGeom>
        </p:spPr>
      </p:pic>
      <p:sp>
        <p:nvSpPr>
          <p:cNvPr id="2" name="Footer Placeholder 2">
            <a:extLst>
              <a:ext uri="{FF2B5EF4-FFF2-40B4-BE49-F238E27FC236}">
                <a16:creationId xmlns:a16="http://schemas.microsoft.com/office/drawing/2014/main" id="{E82E85BE-67B6-DE36-952F-79C3CFA039E4}"/>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052E704D-B4B8-4EBA-EC50-E0281BC7DA87}"/>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Advisors</a:t>
            </a:r>
          </a:p>
        </p:txBody>
      </p:sp>
      <p:sp>
        <p:nvSpPr>
          <p:cNvPr id="7" name="Text Placeholder 17">
            <a:extLst>
              <a:ext uri="{FF2B5EF4-FFF2-40B4-BE49-F238E27FC236}">
                <a16:creationId xmlns:a16="http://schemas.microsoft.com/office/drawing/2014/main" id="{C575FD33-AEF2-2EFE-16E3-E7D2453CC90A}"/>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135813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5426AC-BFDB-4490-25CC-0DC48583A4B3}"/>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7" name="Text Placeholder 16">
            <a:extLst>
              <a:ext uri="{FF2B5EF4-FFF2-40B4-BE49-F238E27FC236}">
                <a16:creationId xmlns:a16="http://schemas.microsoft.com/office/drawing/2014/main" id="{898A64C0-A696-EB2A-2F0F-114AD0BDA550}"/>
              </a:ext>
            </a:extLst>
          </p:cNvPr>
          <p:cNvSpPr txBox="1">
            <a:spLocks/>
          </p:cNvSpPr>
          <p:nvPr/>
        </p:nvSpPr>
        <p:spPr>
          <a:xfrm>
            <a:off x="457200" y="1715154"/>
            <a:ext cx="975360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 objective of this project is to optimize air flow to evenly distribute lunar dust simulant throughout a lunar dust glovebox.</a:t>
            </a:r>
            <a:endParaRPr lang="en-US">
              <a:ea typeface="Calibri"/>
              <a:cs typeface="Calibri"/>
            </a:endParaRPr>
          </a:p>
        </p:txBody>
      </p:sp>
      <p:pic>
        <p:nvPicPr>
          <p:cNvPr id="8" name="Graphic 7" descr="Outer Space Landscape outline">
            <a:extLst>
              <a:ext uri="{FF2B5EF4-FFF2-40B4-BE49-F238E27FC236}">
                <a16:creationId xmlns:a16="http://schemas.microsoft.com/office/drawing/2014/main" id="{F9ED0C5E-34F0-1B48-2180-C8E00C1A29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5682" y="3100668"/>
            <a:ext cx="2488827" cy="2522444"/>
          </a:xfrm>
          <a:prstGeom prst="rect">
            <a:avLst/>
          </a:prstGeom>
        </p:spPr>
      </p:pic>
      <p:pic>
        <p:nvPicPr>
          <p:cNvPr id="9" name="Graphic 8" descr="Astronaut male outline">
            <a:extLst>
              <a:ext uri="{FF2B5EF4-FFF2-40B4-BE49-F238E27FC236}">
                <a16:creationId xmlns:a16="http://schemas.microsoft.com/office/drawing/2014/main" id="{B1DC9CFD-28D1-2215-E2CD-2B281F4C9A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2343" y="3100667"/>
            <a:ext cx="2494431" cy="2522445"/>
          </a:xfrm>
          <a:prstGeom prst="rect">
            <a:avLst/>
          </a:prstGeom>
        </p:spPr>
      </p:pic>
      <p:sp>
        <p:nvSpPr>
          <p:cNvPr id="2" name="Footer Placeholder 2">
            <a:extLst>
              <a:ext uri="{FF2B5EF4-FFF2-40B4-BE49-F238E27FC236}">
                <a16:creationId xmlns:a16="http://schemas.microsoft.com/office/drawing/2014/main" id="{9B901D10-7ACF-B6E6-50EF-2DDC4C335A7F}"/>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52417A90-1C33-B102-B362-10A268FC1F94}"/>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Objective</a:t>
            </a:r>
          </a:p>
        </p:txBody>
      </p:sp>
      <p:sp>
        <p:nvSpPr>
          <p:cNvPr id="11" name="Text Placeholder 17">
            <a:extLst>
              <a:ext uri="{FF2B5EF4-FFF2-40B4-BE49-F238E27FC236}">
                <a16:creationId xmlns:a16="http://schemas.microsoft.com/office/drawing/2014/main" id="{0FFF7E05-4949-D3DD-4563-81A981C9506A}"/>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189209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AEF9A06-9106-D7ED-1FEC-E5744D68C2AC}"/>
              </a:ext>
            </a:extLst>
          </p:cNvPr>
          <p:cNvSpPr>
            <a:spLocks noGrp="1"/>
          </p:cNvSpPr>
          <p:nvPr>
            <p:ph idx="1"/>
          </p:nvPr>
        </p:nvSpPr>
        <p:spPr>
          <a:xfrm>
            <a:off x="478366" y="1799167"/>
            <a:ext cx="3313643" cy="4373033"/>
          </a:xfrm>
        </p:spPr>
        <p:txBody>
          <a:bodyPr vert="horz" lIns="0" tIns="0" rIns="0" bIns="0" rtlCol="0" anchor="t">
            <a:noAutofit/>
          </a:bodyPr>
          <a:lstStyle/>
          <a:p>
            <a:r>
              <a:rPr lang="en-US">
                <a:cs typeface="Calibri"/>
              </a:rPr>
              <a:t>Fragmental layer covering the lunar surface</a:t>
            </a:r>
          </a:p>
          <a:p>
            <a:r>
              <a:rPr lang="en-US">
                <a:cs typeface="Calibri"/>
              </a:rPr>
              <a:t>Independent of rock size or composition</a:t>
            </a:r>
          </a:p>
          <a:p>
            <a:endParaRPr lang="en-US">
              <a:cs typeface="Calibri"/>
            </a:endParaRPr>
          </a:p>
        </p:txBody>
      </p:sp>
      <p:sp>
        <p:nvSpPr>
          <p:cNvPr id="3" name="Footer Placeholder 2">
            <a:extLst>
              <a:ext uri="{FF2B5EF4-FFF2-40B4-BE49-F238E27FC236}">
                <a16:creationId xmlns:a16="http://schemas.microsoft.com/office/drawing/2014/main" id="{76F12C80-32E2-139D-52AB-B4BCDF3BAF0A}"/>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6BD9FFB0-AB54-3A8B-6191-62875BB53866}"/>
              </a:ext>
            </a:extLst>
          </p:cNvPr>
          <p:cNvSpPr>
            <a:spLocks noGrp="1"/>
          </p:cNvSpPr>
          <p:nvPr>
            <p:ph type="sldNum" sz="quarter" idx="12"/>
          </p:nvPr>
        </p:nvSpPr>
        <p:spPr/>
        <p:txBody>
          <a:bodyPr/>
          <a:lstStyle/>
          <a:p>
            <a:fld id="{A5AEF524-62EC-C340-82A1-9F47B6C43E55}" type="slidenum">
              <a:rPr lang="en-US" smtClean="0"/>
              <a:t>6</a:t>
            </a:fld>
            <a:endParaRPr lang="en-US"/>
          </a:p>
        </p:txBody>
      </p:sp>
      <p:pic>
        <p:nvPicPr>
          <p:cNvPr id="7" name="Picture 6" descr="A close-up of a rock&#10;&#10;Description automatically generated">
            <a:extLst>
              <a:ext uri="{FF2B5EF4-FFF2-40B4-BE49-F238E27FC236}">
                <a16:creationId xmlns:a16="http://schemas.microsoft.com/office/drawing/2014/main" id="{60626F2D-A9A7-A4A8-8D84-18BFF5FE3F81}"/>
              </a:ext>
            </a:extLst>
          </p:cNvPr>
          <p:cNvPicPr>
            <a:picLocks noChangeAspect="1"/>
          </p:cNvPicPr>
          <p:nvPr/>
        </p:nvPicPr>
        <p:blipFill>
          <a:blip r:embed="rId3"/>
          <a:stretch>
            <a:fillRect/>
          </a:stretch>
        </p:blipFill>
        <p:spPr>
          <a:xfrm>
            <a:off x="475714" y="4234481"/>
            <a:ext cx="4518527" cy="1500349"/>
          </a:xfrm>
          <a:prstGeom prst="rect">
            <a:avLst/>
          </a:prstGeom>
        </p:spPr>
      </p:pic>
      <p:pic>
        <p:nvPicPr>
          <p:cNvPr id="8" name="Picture 7" descr="A diagram of a crust&#10;&#10;Description automatically generated">
            <a:extLst>
              <a:ext uri="{FF2B5EF4-FFF2-40B4-BE49-F238E27FC236}">
                <a16:creationId xmlns:a16="http://schemas.microsoft.com/office/drawing/2014/main" id="{E345C64B-CC85-AE93-9CF1-5672B79B4CCD}"/>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0"/>
                    </a14:imgEffect>
                    <a14:imgEffect>
                      <a14:brightnessContrast bright="2000" contrast="36000"/>
                    </a14:imgEffect>
                  </a14:imgLayer>
                </a14:imgProps>
              </a:ext>
            </a:extLst>
          </a:blip>
          <a:stretch>
            <a:fillRect/>
          </a:stretch>
        </p:blipFill>
        <p:spPr>
          <a:xfrm>
            <a:off x="5513698" y="989159"/>
            <a:ext cx="4518527" cy="5013534"/>
          </a:xfrm>
          <a:prstGeom prst="rect">
            <a:avLst/>
          </a:prstGeom>
        </p:spPr>
      </p:pic>
      <p:sp>
        <p:nvSpPr>
          <p:cNvPr id="9" name="Title 18">
            <a:extLst>
              <a:ext uri="{FF2B5EF4-FFF2-40B4-BE49-F238E27FC236}">
                <a16:creationId xmlns:a16="http://schemas.microsoft.com/office/drawing/2014/main" id="{229E8D1A-94D3-4C4F-EF8C-8A8F64FC31F9}"/>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Regolith</a:t>
            </a:r>
          </a:p>
        </p:txBody>
      </p:sp>
      <p:sp>
        <p:nvSpPr>
          <p:cNvPr id="11" name="Text Placeholder 17">
            <a:extLst>
              <a:ext uri="{FF2B5EF4-FFF2-40B4-BE49-F238E27FC236}">
                <a16:creationId xmlns:a16="http://schemas.microsoft.com/office/drawing/2014/main" id="{ACA3DFE3-D431-7A42-2386-D57657558D97}"/>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3889357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23" name="Content Placeholder 4">
            <a:extLst>
              <a:ext uri="{FF2B5EF4-FFF2-40B4-BE49-F238E27FC236}">
                <a16:creationId xmlns:a16="http://schemas.microsoft.com/office/drawing/2014/main" id="{F04D3CAD-109F-64FF-24C3-21DB5A57C396}"/>
              </a:ext>
            </a:extLst>
          </p:cNvPr>
          <p:cNvSpPr>
            <a:spLocks noGrp="1"/>
          </p:cNvSpPr>
          <p:nvPr>
            <p:ph idx="1"/>
          </p:nvPr>
        </p:nvSpPr>
        <p:spPr>
          <a:xfrm>
            <a:off x="440059" y="1488039"/>
            <a:ext cx="5429540" cy="4346575"/>
          </a:xfrm>
        </p:spPr>
        <p:txBody>
          <a:bodyPr vert="horz" lIns="0" tIns="0" rIns="0" bIns="0" rtlCol="0" anchor="t">
            <a:normAutofit/>
          </a:bodyPr>
          <a:lstStyle/>
          <a:p>
            <a:r>
              <a:rPr lang="en-US">
                <a:cs typeface="Calibri"/>
              </a:rPr>
              <a:t>Fine particles of the lunar regolith</a:t>
            </a:r>
          </a:p>
          <a:p>
            <a:r>
              <a:rPr lang="en-US">
                <a:cs typeface="Calibri"/>
              </a:rPr>
              <a:t>Average size is ~100 µm</a:t>
            </a:r>
          </a:p>
          <a:p>
            <a:r>
              <a:rPr lang="en-US" sz="2800">
                <a:cs typeface="Calibri"/>
              </a:rPr>
              <a:t>Average bulk density is 1.5 g/cm</a:t>
            </a:r>
            <a:r>
              <a:rPr lang="en-US" sz="2800" baseline="30000">
                <a:cs typeface="Calibri"/>
              </a:rPr>
              <a:t>3</a:t>
            </a:r>
            <a:endParaRPr lang="en-US" sz="2800">
              <a:cs typeface="Calibri"/>
            </a:endParaRPr>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7</a:t>
            </a:fld>
            <a:endParaRPr lang="en-US"/>
          </a:p>
        </p:txBody>
      </p:sp>
      <p:pic>
        <p:nvPicPr>
          <p:cNvPr id="8" name="Picture 7" descr="A close-up of a rock&#10;&#10;Description automatically generated">
            <a:extLst>
              <a:ext uri="{FF2B5EF4-FFF2-40B4-BE49-F238E27FC236}">
                <a16:creationId xmlns:a16="http://schemas.microsoft.com/office/drawing/2014/main" id="{7B43EEAB-0A2A-997F-B271-C469358959B0}"/>
              </a:ext>
            </a:extLst>
          </p:cNvPr>
          <p:cNvPicPr>
            <a:picLocks noChangeAspect="1"/>
          </p:cNvPicPr>
          <p:nvPr/>
        </p:nvPicPr>
        <p:blipFill>
          <a:blip r:embed="rId3"/>
          <a:stretch>
            <a:fillRect/>
          </a:stretch>
        </p:blipFill>
        <p:spPr>
          <a:xfrm>
            <a:off x="5987433" y="1488039"/>
            <a:ext cx="4100209" cy="4346574"/>
          </a:xfrm>
          <a:prstGeom prst="rect">
            <a:avLst/>
          </a:prstGeom>
        </p:spPr>
      </p:pic>
      <p:sp>
        <p:nvSpPr>
          <p:cNvPr id="5" name="Title 18">
            <a:extLst>
              <a:ext uri="{FF2B5EF4-FFF2-40B4-BE49-F238E27FC236}">
                <a16:creationId xmlns:a16="http://schemas.microsoft.com/office/drawing/2014/main" id="{74FFF53D-E181-9869-2613-A5D6E071B322}"/>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Dust</a:t>
            </a:r>
          </a:p>
        </p:txBody>
      </p:sp>
      <p:sp>
        <p:nvSpPr>
          <p:cNvPr id="9" name="Text Placeholder 17">
            <a:extLst>
              <a:ext uri="{FF2B5EF4-FFF2-40B4-BE49-F238E27FC236}">
                <a16:creationId xmlns:a16="http://schemas.microsoft.com/office/drawing/2014/main" id="{643D4F8F-DB58-4C90-6A0C-C7E6C0DC5BC2}"/>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2302348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700050-257B-F0E6-A6CC-EA8E8D5A9792}"/>
              </a:ext>
            </a:extLst>
          </p:cNvPr>
          <p:cNvPicPr>
            <a:picLocks noChangeAspect="1"/>
          </p:cNvPicPr>
          <p:nvPr/>
        </p:nvPicPr>
        <p:blipFill>
          <a:blip r:embed="rId3"/>
          <a:srcRect l="7772" r="11966"/>
          <a:stretch/>
        </p:blipFill>
        <p:spPr>
          <a:xfrm>
            <a:off x="457200" y="1825625"/>
            <a:ext cx="4800599" cy="4351338"/>
          </a:xfrm>
          <a:prstGeom prst="rect">
            <a:avLst/>
          </a:prstGeom>
          <a:noFill/>
        </p:spPr>
      </p:pic>
      <p:pic>
        <p:nvPicPr>
          <p:cNvPr id="2" name="Picture 1" descr="A transparent box with wires and wires inside&#10;&#10;Description automatically generated">
            <a:extLst>
              <a:ext uri="{FF2B5EF4-FFF2-40B4-BE49-F238E27FC236}">
                <a16:creationId xmlns:a16="http://schemas.microsoft.com/office/drawing/2014/main" id="{C32F4CC1-E603-5FCB-324A-F650E9D1274B}"/>
              </a:ext>
            </a:extLst>
          </p:cNvPr>
          <p:cNvPicPr>
            <a:picLocks noChangeAspect="1"/>
          </p:cNvPicPr>
          <p:nvPr/>
        </p:nvPicPr>
        <p:blipFill>
          <a:blip r:embed="rId4"/>
          <a:srcRect t="13891" r="-1" b="-1"/>
          <a:stretch/>
        </p:blipFill>
        <p:spPr>
          <a:xfrm>
            <a:off x="5410200" y="1825625"/>
            <a:ext cx="4800598" cy="4351338"/>
          </a:xfrm>
          <a:prstGeom prst="rect">
            <a:avLst/>
          </a:prstGeom>
          <a:noFill/>
        </p:spPr>
      </p:pic>
      <p:sp>
        <p:nvSpPr>
          <p:cNvPr id="3" name="Footer Placeholder 2">
            <a:extLst>
              <a:ext uri="{FF2B5EF4-FFF2-40B4-BE49-F238E27FC236}">
                <a16:creationId xmlns:a16="http://schemas.microsoft.com/office/drawing/2014/main" id="{8E47BBDC-1796-BD12-46A2-58C402369C78}"/>
              </a:ext>
            </a:extLst>
          </p:cNvPr>
          <p:cNvSpPr>
            <a:spLocks noGrp="1"/>
          </p:cNvSpPr>
          <p:nvPr>
            <p:ph type="ftr" sz="quarter" idx="11"/>
          </p:nvPr>
        </p:nvSpPr>
        <p:spPr>
          <a:xfrm>
            <a:off x="533400" y="6377940"/>
            <a:ext cx="4274813" cy="274320"/>
          </a:xfrm>
        </p:spPr>
        <p:txBody>
          <a:bodyPr vert="horz" lIns="91440" tIns="45720" rIns="91440" bIns="45720" rtlCol="0" anchor="ctr">
            <a:normAutofit/>
          </a:bodyPr>
          <a:lstStyle/>
          <a:p>
            <a:pPr>
              <a:spcAft>
                <a:spcPts val="600"/>
              </a:spcAft>
            </a:pPr>
            <a:r>
              <a:rPr lang="en-US" kern="1200"/>
              <a:t>Department of Mechanical Engineering</a:t>
            </a:r>
          </a:p>
        </p:txBody>
      </p:sp>
      <p:sp>
        <p:nvSpPr>
          <p:cNvPr id="4" name="Slide Number Placeholder 3">
            <a:extLst>
              <a:ext uri="{FF2B5EF4-FFF2-40B4-BE49-F238E27FC236}">
                <a16:creationId xmlns:a16="http://schemas.microsoft.com/office/drawing/2014/main" id="{2B5426AC-BFDB-4490-25CC-0DC48583A4B3}"/>
              </a:ext>
            </a:extLst>
          </p:cNvPr>
          <p:cNvSpPr>
            <a:spLocks noGrp="1"/>
          </p:cNvSpPr>
          <p:nvPr>
            <p:ph type="sldNum" sz="quarter" idx="12"/>
          </p:nvPr>
        </p:nvSpPr>
        <p:spPr>
          <a:xfrm>
            <a:off x="4960614" y="6377940"/>
            <a:ext cx="731520" cy="274320"/>
          </a:xfrm>
        </p:spPr>
        <p:txBody>
          <a:bodyPr vert="horz" lIns="91440" tIns="45720" rIns="91440" bIns="45720" rtlCol="0" anchor="ctr">
            <a:normAutofit/>
          </a:bodyPr>
          <a:lstStyle/>
          <a:p>
            <a:pPr>
              <a:spcAft>
                <a:spcPts val="600"/>
              </a:spcAft>
            </a:pPr>
            <a:fld id="{A5AEF524-62EC-C340-82A1-9F47B6C43E55}" type="slidenum">
              <a:rPr lang="en-US" smtClean="0"/>
              <a:pPr>
                <a:spcAft>
                  <a:spcPts val="600"/>
                </a:spcAft>
              </a:pPr>
              <a:t>8</a:t>
            </a:fld>
            <a:endParaRPr lang="en-US"/>
          </a:p>
        </p:txBody>
      </p:sp>
      <p:sp>
        <p:nvSpPr>
          <p:cNvPr id="7" name="Title 18">
            <a:extLst>
              <a:ext uri="{FF2B5EF4-FFF2-40B4-BE49-F238E27FC236}">
                <a16:creationId xmlns:a16="http://schemas.microsoft.com/office/drawing/2014/main" id="{F4DF4AD8-FA16-AA17-51DA-9CD9C2580D10}"/>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NASA-JSC &amp; ASEG Glovebox</a:t>
            </a:r>
          </a:p>
        </p:txBody>
      </p:sp>
      <p:sp>
        <p:nvSpPr>
          <p:cNvPr id="5" name="Text Placeholder 17">
            <a:extLst>
              <a:ext uri="{FF2B5EF4-FFF2-40B4-BE49-F238E27FC236}">
                <a16:creationId xmlns:a16="http://schemas.microsoft.com/office/drawing/2014/main" id="{198CB49C-FEC2-2B56-BC34-DBF40ADAAE92}"/>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Nia Britton</a:t>
            </a:r>
          </a:p>
        </p:txBody>
      </p:sp>
    </p:spTree>
    <p:extLst>
      <p:ext uri="{BB962C8B-B14F-4D97-AF65-F5344CB8AC3E}">
        <p14:creationId xmlns:p14="http://schemas.microsoft.com/office/powerpoint/2010/main" val="12151931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9</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Peter Mougey</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E3D2B767-A491-70C8-F2D1-12D301D0522D}"/>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Tree>
    <p:extLst>
      <p:ext uri="{BB962C8B-B14F-4D97-AF65-F5344CB8AC3E}">
        <p14:creationId xmlns:p14="http://schemas.microsoft.com/office/powerpoint/2010/main" val="32756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EML 4551-2 2024 Widescreen 240819</Template>
  <TotalTime>0</TotalTime>
  <Words>2926</Words>
  <Application>Microsoft Office PowerPoint</Application>
  <PresentationFormat>Widescreen</PresentationFormat>
  <Paragraphs>429</Paragraphs>
  <Slides>36</Slides>
  <Notes>33</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36</vt:i4>
      </vt:variant>
    </vt:vector>
  </HeadingPairs>
  <TitlesOfParts>
    <vt:vector size="47" baseType="lpstr">
      <vt:lpstr>Aptos</vt:lpstr>
      <vt:lpstr>Arial</vt:lpstr>
      <vt:lpstr>Arial Black</vt:lpstr>
      <vt:lpstr>Arial,Sans-Serif</vt:lpstr>
      <vt:lpstr>Calibri</vt:lpstr>
      <vt:lpstr>Courier New</vt:lpstr>
      <vt:lpstr>Courier New,monospace</vt:lpstr>
      <vt:lpstr>Segoe UI</vt:lpstr>
      <vt:lpstr>Wingdings</vt:lpstr>
      <vt:lpstr>Orange with Logo</vt:lpstr>
      <vt:lpstr>Garnet with Logo</vt:lpstr>
      <vt:lpstr>Team 516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Floor is open for any questions or feedback!</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516</dc:title>
  <dc:creator>Shayne McConomy</dc:creator>
  <cp:lastModifiedBy>Peter Mougey</cp:lastModifiedBy>
  <cp:revision>2</cp:revision>
  <dcterms:created xsi:type="dcterms:W3CDTF">2024-09-24T19:25:48Z</dcterms:created>
  <dcterms:modified xsi:type="dcterms:W3CDTF">2025-02-20T19:48:38Z</dcterms:modified>
</cp:coreProperties>
</file>